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4" r:id="rId8"/>
    <p:sldId id="265" r:id="rId9"/>
    <p:sldId id="262" r:id="rId10"/>
    <p:sldId id="263" r:id="rId11"/>
    <p:sldId id="267" r:id="rId12"/>
    <p:sldId id="266" r:id="rId13"/>
    <p:sldId id="268" r:id="rId14"/>
    <p:sldId id="269" r:id="rId15"/>
    <p:sldId id="270" r:id="rId16"/>
    <p:sldId id="271" r:id="rId17"/>
    <p:sldId id="298" r:id="rId18"/>
    <p:sldId id="299" r:id="rId19"/>
    <p:sldId id="300" r:id="rId20"/>
    <p:sldId id="301" r:id="rId21"/>
    <p:sldId id="302" r:id="rId22"/>
    <p:sldId id="303" r:id="rId23"/>
    <p:sldId id="304" r:id="rId24"/>
    <p:sldId id="305" r:id="rId25"/>
    <p:sldId id="306" r:id="rId26"/>
    <p:sldId id="278" r:id="rId27"/>
    <p:sldId id="272" r:id="rId28"/>
    <p:sldId id="273" r:id="rId29"/>
    <p:sldId id="274" r:id="rId30"/>
    <p:sldId id="275" r:id="rId31"/>
    <p:sldId id="276" r:id="rId32"/>
    <p:sldId id="312" r:id="rId33"/>
    <p:sldId id="313" r:id="rId34"/>
    <p:sldId id="314" r:id="rId35"/>
    <p:sldId id="277" r:id="rId36"/>
    <p:sldId id="318" r:id="rId37"/>
    <p:sldId id="319" r:id="rId38"/>
    <p:sldId id="280" r:id="rId39"/>
    <p:sldId id="282" r:id="rId40"/>
    <p:sldId id="283" r:id="rId41"/>
    <p:sldId id="284" r:id="rId42"/>
    <p:sldId id="321" r:id="rId43"/>
    <p:sldId id="310" r:id="rId44"/>
    <p:sldId id="311" r:id="rId45"/>
    <p:sldId id="320" r:id="rId46"/>
    <p:sldId id="279" r:id="rId47"/>
    <p:sldId id="281" r:id="rId48"/>
    <p:sldId id="290" r:id="rId49"/>
    <p:sldId id="292" r:id="rId50"/>
    <p:sldId id="294" r:id="rId51"/>
    <p:sldId id="296" r:id="rId52"/>
    <p:sldId id="297" r:id="rId53"/>
    <p:sldId id="322" r:id="rId5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26" autoAdjust="0"/>
    <p:restoredTop sz="84780" autoAdjust="0"/>
  </p:normalViewPr>
  <p:slideViewPr>
    <p:cSldViewPr snapToGrid="0">
      <p:cViewPr varScale="1">
        <p:scale>
          <a:sx n="70" d="100"/>
          <a:sy n="70" d="100"/>
        </p:scale>
        <p:origin x="1138" y="77"/>
      </p:cViewPr>
      <p:guideLst/>
    </p:cSldViewPr>
  </p:slideViewPr>
  <p:outlineViewPr>
    <p:cViewPr>
      <p:scale>
        <a:sx n="33" d="100"/>
        <a:sy n="33" d="100"/>
      </p:scale>
      <p:origin x="0" y="-21036"/>
    </p:cViewPr>
  </p:outlin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image" Target="../media/image280.png"/></Relationships>
</file>

<file path=ppt/diagrams/_rels/data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image" Target="../media/image330.png"/></Relationships>
</file>

<file path=ppt/diagrams/_rels/data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image" Target="../media/image360.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12BBAC-EF13-4154-B9B2-CF51A6F3AE64}" type="doc">
      <dgm:prSet loTypeId="urn:microsoft.com/office/officeart/2005/8/layout/StepDownProcess" loCatId="process" qsTypeId="urn:microsoft.com/office/officeart/2005/8/quickstyle/3d2" qsCatId="3D" csTypeId="urn:microsoft.com/office/officeart/2005/8/colors/accent2_2" csCatId="accent2" phldr="1"/>
      <dgm:spPr/>
      <dgm:t>
        <a:bodyPr/>
        <a:lstStyle/>
        <a:p>
          <a:endParaRPr lang="en-SX"/>
        </a:p>
      </dgm:t>
    </dgm:pt>
    <dgm:pt modelId="{2A0F8C4F-C3EF-49F2-96C0-F9D9447CC3D2}">
      <dgm:prSet/>
      <dgm:spPr/>
      <dgm:t>
        <a:bodyPr/>
        <a:lstStyle/>
        <a:p>
          <a:r>
            <a:rPr lang="en-US" dirty="0"/>
            <a:t>Pick a big prime ‘q’</a:t>
          </a:r>
          <a:endParaRPr lang="en-SX" dirty="0"/>
        </a:p>
      </dgm:t>
    </dgm:pt>
    <dgm:pt modelId="{8634959E-45DD-42A2-BCDA-7C42695C53C7}" type="parTrans" cxnId="{CA876EFA-15D0-4385-9819-CB5ABC700740}">
      <dgm:prSet/>
      <dgm:spPr/>
      <dgm:t>
        <a:bodyPr/>
        <a:lstStyle/>
        <a:p>
          <a:endParaRPr lang="en-SX"/>
        </a:p>
      </dgm:t>
    </dgm:pt>
    <dgm:pt modelId="{883D4D51-CE60-4951-9BD2-379B12A4E5E1}" type="sibTrans" cxnId="{CA876EFA-15D0-4385-9819-CB5ABC700740}">
      <dgm:prSet/>
      <dgm:spPr/>
      <dgm:t>
        <a:bodyPr/>
        <a:lstStyle/>
        <a:p>
          <a:endParaRPr lang="en-SX"/>
        </a:p>
      </dgm:t>
    </dgm:pt>
    <dgm:pt modelId="{CD2BBE38-7004-4719-A34B-F8506318FA64}">
      <dgm:prSet/>
      <dgm:spPr/>
      <dgm:t>
        <a:bodyPr/>
        <a:lstStyle/>
        <a:p>
          <a:r>
            <a:rPr lang="en-US" dirty="0"/>
            <a:t>Pick a generator ‘a’</a:t>
          </a:r>
          <a:endParaRPr lang="en-SX" dirty="0"/>
        </a:p>
      </dgm:t>
    </dgm:pt>
    <dgm:pt modelId="{490D24F0-5F9A-4069-86C5-4E9B3ACF5419}" type="parTrans" cxnId="{A23857D4-A4D1-4E50-B719-201E9F7B7B67}">
      <dgm:prSet/>
      <dgm:spPr/>
      <dgm:t>
        <a:bodyPr/>
        <a:lstStyle/>
        <a:p>
          <a:endParaRPr lang="en-SX"/>
        </a:p>
      </dgm:t>
    </dgm:pt>
    <dgm:pt modelId="{1F0BF4D2-1438-48AF-BD21-7CE70E1AC4BC}" type="sibTrans" cxnId="{A23857D4-A4D1-4E50-B719-201E9F7B7B67}">
      <dgm:prSet/>
      <dgm:spPr/>
      <dgm:t>
        <a:bodyPr/>
        <a:lstStyle/>
        <a:p>
          <a:endParaRPr lang="en-SX"/>
        </a:p>
      </dgm:t>
    </dgm:pt>
    <mc:AlternateContent xmlns:mc="http://schemas.openxmlformats.org/markup-compatibility/2006" xmlns:a14="http://schemas.microsoft.com/office/drawing/2010/main">
      <mc:Choice Requires="a14">
        <dgm:pt modelId="{9118F2F4-91E9-4478-86AC-232E577D6386}">
          <dgm:prSet/>
          <dgm:spPr/>
          <dgm:t>
            <a:bodyPr/>
            <a:lstStyle/>
            <a:p>
              <a:r>
                <a:rPr lang="en-US" dirty="0"/>
                <a:t>Pick a secret number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𝑋</m:t>
                      </m:r>
                    </m:e>
                    <m:sub>
                      <m:r>
                        <a:rPr lang="en-US" b="0" i="1">
                          <a:latin typeface="Cambria Math" panose="02040503050406030204" pitchFamily="18" charset="0"/>
                        </a:rPr>
                        <m:t>𝑎</m:t>
                      </m:r>
                    </m:sub>
                  </m:sSub>
                </m:oMath>
              </a14:m>
              <a:r>
                <a:rPr lang="en-US" dirty="0"/>
                <a:t>’</a:t>
              </a:r>
              <a:endParaRPr lang="en-SX" dirty="0"/>
            </a:p>
          </dgm:t>
        </dgm:pt>
      </mc:Choice>
      <mc:Fallback xmlns="">
        <dgm:pt modelId="{9118F2F4-91E9-4478-86AC-232E577D6386}">
          <dgm:prSet/>
          <dgm:spPr/>
          <dgm:t>
            <a:bodyPr/>
            <a:lstStyle/>
            <a:p>
              <a:r>
                <a:rPr lang="en-US" dirty="0"/>
                <a:t>Pick a secret number ‘</a:t>
              </a:r>
              <a:r>
                <a:rPr lang="en-US" b="0" i="0">
                  <a:latin typeface="Cambria Math" panose="02040503050406030204" pitchFamily="18" charset="0"/>
                </a:rPr>
                <a:t>𝑋_𝑎</a:t>
              </a:r>
              <a:r>
                <a:rPr lang="en-US" dirty="0"/>
                <a:t>’</a:t>
              </a:r>
              <a:endParaRPr lang="en-SX" dirty="0"/>
            </a:p>
          </dgm:t>
        </dgm:pt>
      </mc:Fallback>
    </mc:AlternateContent>
    <dgm:pt modelId="{1DE7888A-AE59-42F5-9823-8EF992EB6468}" type="parTrans" cxnId="{ACE9E1B7-F72D-4CE2-BD96-A59734CE7773}">
      <dgm:prSet/>
      <dgm:spPr/>
      <dgm:t>
        <a:bodyPr/>
        <a:lstStyle/>
        <a:p>
          <a:endParaRPr lang="en-SX"/>
        </a:p>
      </dgm:t>
    </dgm:pt>
    <dgm:pt modelId="{13F111CD-AB7F-4951-8E28-DD922372CFBB}" type="sibTrans" cxnId="{ACE9E1B7-F72D-4CE2-BD96-A59734CE7773}">
      <dgm:prSet/>
      <dgm:spPr/>
      <dgm:t>
        <a:bodyPr/>
        <a:lstStyle/>
        <a:p>
          <a:endParaRPr lang="en-SX"/>
        </a:p>
      </dgm:t>
    </dgm:pt>
    <mc:AlternateContent xmlns:mc="http://schemas.openxmlformats.org/markup-compatibility/2006" xmlns:a14="http://schemas.microsoft.com/office/drawing/2010/main">
      <mc:Choice Requires="a14">
        <dgm:pt modelId="{91AF4A54-D0D2-4138-80CC-DEADBD8B01C9}">
          <dgm:prSet/>
          <dgm:spPr/>
          <dgm:t>
            <a:bodyPr/>
            <a:lstStyle/>
            <a:p>
              <a:r>
                <a:rPr lang="en-US" dirty="0"/>
                <a:t>Compute public number </a:t>
              </a:r>
              <a14:m>
                <m:oMath xmlns:m="http://schemas.openxmlformats.org/officeDocument/2006/math">
                  <m:r>
                    <a:rPr lang="en-US" b="0" i="0">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𝑌</m:t>
                      </m:r>
                    </m:e>
                    <m:sub>
                      <m:r>
                        <a:rPr lang="en-US" b="0" i="1">
                          <a:latin typeface="Cambria Math" panose="02040503050406030204" pitchFamily="18" charset="0"/>
                        </a:rPr>
                        <m:t>𝑎</m:t>
                      </m:r>
                    </m:sub>
                  </m:sSub>
                  <m:r>
                    <a:rPr lang="en-US" b="0" i="1">
                      <a:latin typeface="Cambria Math" panose="02040503050406030204" pitchFamily="18" charset="0"/>
                    </a:rPr>
                    <m:t>′</m:t>
                  </m:r>
                </m:oMath>
              </a14:m>
              <a:endParaRPr lang="en-SX" dirty="0"/>
            </a:p>
          </dgm:t>
        </dgm:pt>
      </mc:Choice>
      <mc:Fallback xmlns="">
        <dgm:pt modelId="{91AF4A54-D0D2-4138-80CC-DEADBD8B01C9}">
          <dgm:prSet/>
          <dgm:spPr/>
          <dgm:t>
            <a:bodyPr/>
            <a:lstStyle/>
            <a:p>
              <a:r>
                <a:rPr lang="en-US" dirty="0"/>
                <a:t>Compute public number </a:t>
              </a:r>
              <a:r>
                <a:rPr lang="en-US" b="0" i="0"/>
                <a:t>′𝑌_𝑎′</a:t>
              </a:r>
              <a:endParaRPr lang="en-SX" dirty="0"/>
            </a:p>
          </dgm:t>
        </dgm:pt>
      </mc:Fallback>
    </mc:AlternateContent>
    <dgm:pt modelId="{AB30AA38-55FB-4B16-A6A9-DAF10D389F2A}" type="parTrans" cxnId="{5385BEDB-BB08-4969-A14B-4C53F0FED6C8}">
      <dgm:prSet/>
      <dgm:spPr/>
      <dgm:t>
        <a:bodyPr/>
        <a:lstStyle/>
        <a:p>
          <a:endParaRPr lang="en-SX"/>
        </a:p>
      </dgm:t>
    </dgm:pt>
    <dgm:pt modelId="{760AB48E-3625-4707-9857-B4C93AA7CA20}" type="sibTrans" cxnId="{5385BEDB-BB08-4969-A14B-4C53F0FED6C8}">
      <dgm:prSet/>
      <dgm:spPr/>
      <dgm:t>
        <a:bodyPr/>
        <a:lstStyle/>
        <a:p>
          <a:endParaRPr lang="en-SX"/>
        </a:p>
      </dgm:t>
    </dgm:pt>
    <dgm:pt modelId="{73C7944E-B87D-4C50-AED7-DB4DA4F0E35F}" type="pres">
      <dgm:prSet presAssocID="{F012BBAC-EF13-4154-B9B2-CF51A6F3AE64}" presName="rootnode" presStyleCnt="0">
        <dgm:presLayoutVars>
          <dgm:chMax/>
          <dgm:chPref/>
          <dgm:dir/>
          <dgm:animLvl val="lvl"/>
        </dgm:presLayoutVars>
      </dgm:prSet>
      <dgm:spPr/>
    </dgm:pt>
    <dgm:pt modelId="{4567C823-47F7-40B4-A541-87FD0F8CECBB}" type="pres">
      <dgm:prSet presAssocID="{2A0F8C4F-C3EF-49F2-96C0-F9D9447CC3D2}" presName="composite" presStyleCnt="0"/>
      <dgm:spPr/>
    </dgm:pt>
    <dgm:pt modelId="{03B6F572-AED5-4949-86F3-8D087B47E8EC}" type="pres">
      <dgm:prSet presAssocID="{2A0F8C4F-C3EF-49F2-96C0-F9D9447CC3D2}" presName="bentUpArrow1" presStyleLbl="alignImgPlace1" presStyleIdx="0" presStyleCnt="3"/>
      <dgm:spPr/>
    </dgm:pt>
    <dgm:pt modelId="{90F28AED-414A-47BA-B4A4-4B8019729A1C}" type="pres">
      <dgm:prSet presAssocID="{2A0F8C4F-C3EF-49F2-96C0-F9D9447CC3D2}" presName="ParentText" presStyleLbl="node1" presStyleIdx="0" presStyleCnt="4">
        <dgm:presLayoutVars>
          <dgm:chMax val="1"/>
          <dgm:chPref val="1"/>
          <dgm:bulletEnabled val="1"/>
        </dgm:presLayoutVars>
      </dgm:prSet>
      <dgm:spPr/>
    </dgm:pt>
    <dgm:pt modelId="{DED5FB2B-84CE-4A47-BD7E-8F0CC45C66BC}" type="pres">
      <dgm:prSet presAssocID="{2A0F8C4F-C3EF-49F2-96C0-F9D9447CC3D2}" presName="ChildText" presStyleLbl="revTx" presStyleIdx="0" presStyleCnt="3">
        <dgm:presLayoutVars>
          <dgm:chMax val="0"/>
          <dgm:chPref val="0"/>
          <dgm:bulletEnabled val="1"/>
        </dgm:presLayoutVars>
      </dgm:prSet>
      <dgm:spPr/>
    </dgm:pt>
    <dgm:pt modelId="{778B7758-C768-4A52-A92F-613AC6269B2B}" type="pres">
      <dgm:prSet presAssocID="{883D4D51-CE60-4951-9BD2-379B12A4E5E1}" presName="sibTrans" presStyleCnt="0"/>
      <dgm:spPr/>
    </dgm:pt>
    <dgm:pt modelId="{E23647F1-BF32-4233-BA73-8BDB5DAB3EA2}" type="pres">
      <dgm:prSet presAssocID="{CD2BBE38-7004-4719-A34B-F8506318FA64}" presName="composite" presStyleCnt="0"/>
      <dgm:spPr/>
    </dgm:pt>
    <dgm:pt modelId="{FDC05396-4B29-46CC-B1F2-B9A8ED2B384C}" type="pres">
      <dgm:prSet presAssocID="{CD2BBE38-7004-4719-A34B-F8506318FA64}" presName="bentUpArrow1" presStyleLbl="alignImgPlace1" presStyleIdx="1" presStyleCnt="3"/>
      <dgm:spPr/>
    </dgm:pt>
    <dgm:pt modelId="{1A10B20A-AA17-426A-AFE7-83DFBE6B6F68}" type="pres">
      <dgm:prSet presAssocID="{CD2BBE38-7004-4719-A34B-F8506318FA64}" presName="ParentText" presStyleLbl="node1" presStyleIdx="1" presStyleCnt="4">
        <dgm:presLayoutVars>
          <dgm:chMax val="1"/>
          <dgm:chPref val="1"/>
          <dgm:bulletEnabled val="1"/>
        </dgm:presLayoutVars>
      </dgm:prSet>
      <dgm:spPr/>
    </dgm:pt>
    <dgm:pt modelId="{716F5A87-8B2E-4512-9768-53F4FD5DC585}" type="pres">
      <dgm:prSet presAssocID="{CD2BBE38-7004-4719-A34B-F8506318FA64}" presName="ChildText" presStyleLbl="revTx" presStyleIdx="1" presStyleCnt="3">
        <dgm:presLayoutVars>
          <dgm:chMax val="0"/>
          <dgm:chPref val="0"/>
          <dgm:bulletEnabled val="1"/>
        </dgm:presLayoutVars>
      </dgm:prSet>
      <dgm:spPr/>
    </dgm:pt>
    <dgm:pt modelId="{E1DC1270-884A-4064-A6D4-78C89A83A36D}" type="pres">
      <dgm:prSet presAssocID="{1F0BF4D2-1438-48AF-BD21-7CE70E1AC4BC}" presName="sibTrans" presStyleCnt="0"/>
      <dgm:spPr/>
    </dgm:pt>
    <dgm:pt modelId="{D260E54F-AEB2-4BCC-8310-FAD014CB15E0}" type="pres">
      <dgm:prSet presAssocID="{9118F2F4-91E9-4478-86AC-232E577D6386}" presName="composite" presStyleCnt="0"/>
      <dgm:spPr/>
    </dgm:pt>
    <dgm:pt modelId="{7F4F431C-2278-4C1F-8EBB-5A392036434C}" type="pres">
      <dgm:prSet presAssocID="{9118F2F4-91E9-4478-86AC-232E577D6386}" presName="bentUpArrow1" presStyleLbl="alignImgPlace1" presStyleIdx="2" presStyleCnt="3"/>
      <dgm:spPr/>
    </dgm:pt>
    <dgm:pt modelId="{F6D78A37-C7C8-4D70-9DA8-49DCE081D44A}" type="pres">
      <dgm:prSet presAssocID="{9118F2F4-91E9-4478-86AC-232E577D6386}" presName="ParentText" presStyleLbl="node1" presStyleIdx="2" presStyleCnt="4">
        <dgm:presLayoutVars>
          <dgm:chMax val="1"/>
          <dgm:chPref val="1"/>
          <dgm:bulletEnabled val="1"/>
        </dgm:presLayoutVars>
      </dgm:prSet>
      <dgm:spPr/>
    </dgm:pt>
    <dgm:pt modelId="{4D39B9D8-A871-4699-8D67-5013B452A7A5}" type="pres">
      <dgm:prSet presAssocID="{9118F2F4-91E9-4478-86AC-232E577D6386}" presName="ChildText" presStyleLbl="revTx" presStyleIdx="2" presStyleCnt="3">
        <dgm:presLayoutVars>
          <dgm:chMax val="0"/>
          <dgm:chPref val="0"/>
          <dgm:bulletEnabled val="1"/>
        </dgm:presLayoutVars>
      </dgm:prSet>
      <dgm:spPr/>
    </dgm:pt>
    <dgm:pt modelId="{FD383D56-1008-4438-B7D7-D0D43E87F900}" type="pres">
      <dgm:prSet presAssocID="{13F111CD-AB7F-4951-8E28-DD922372CFBB}" presName="sibTrans" presStyleCnt="0"/>
      <dgm:spPr/>
    </dgm:pt>
    <dgm:pt modelId="{E551A934-1D39-4A5A-803D-0E183975741D}" type="pres">
      <dgm:prSet presAssocID="{91AF4A54-D0D2-4138-80CC-DEADBD8B01C9}" presName="composite" presStyleCnt="0"/>
      <dgm:spPr/>
    </dgm:pt>
    <dgm:pt modelId="{A067B3AF-69A1-4817-B5D1-29C52C8E735F}" type="pres">
      <dgm:prSet presAssocID="{91AF4A54-D0D2-4138-80CC-DEADBD8B01C9}" presName="ParentText" presStyleLbl="node1" presStyleIdx="3" presStyleCnt="4">
        <dgm:presLayoutVars>
          <dgm:chMax val="1"/>
          <dgm:chPref val="1"/>
          <dgm:bulletEnabled val="1"/>
        </dgm:presLayoutVars>
      </dgm:prSet>
      <dgm:spPr/>
    </dgm:pt>
  </dgm:ptLst>
  <dgm:cxnLst>
    <dgm:cxn modelId="{C1805112-6F7B-443D-8FBF-52409BDFA2C8}" type="presOf" srcId="{F012BBAC-EF13-4154-B9B2-CF51A6F3AE64}" destId="{73C7944E-B87D-4C50-AED7-DB4DA4F0E35F}" srcOrd="0" destOrd="0" presId="urn:microsoft.com/office/officeart/2005/8/layout/StepDownProcess"/>
    <dgm:cxn modelId="{9EE851AB-639B-4BCE-AE80-7FF41B45562F}" type="presOf" srcId="{2A0F8C4F-C3EF-49F2-96C0-F9D9447CC3D2}" destId="{90F28AED-414A-47BA-B4A4-4B8019729A1C}" srcOrd="0" destOrd="0" presId="urn:microsoft.com/office/officeart/2005/8/layout/StepDownProcess"/>
    <dgm:cxn modelId="{B448E8AD-4C5A-4E61-A512-CF540CF5B8BD}" type="presOf" srcId="{CD2BBE38-7004-4719-A34B-F8506318FA64}" destId="{1A10B20A-AA17-426A-AFE7-83DFBE6B6F68}" srcOrd="0" destOrd="0" presId="urn:microsoft.com/office/officeart/2005/8/layout/StepDownProcess"/>
    <dgm:cxn modelId="{ACE9E1B7-F72D-4CE2-BD96-A59734CE7773}" srcId="{F012BBAC-EF13-4154-B9B2-CF51A6F3AE64}" destId="{9118F2F4-91E9-4478-86AC-232E577D6386}" srcOrd="2" destOrd="0" parTransId="{1DE7888A-AE59-42F5-9823-8EF992EB6468}" sibTransId="{13F111CD-AB7F-4951-8E28-DD922372CFBB}"/>
    <dgm:cxn modelId="{5ADD41D1-E06E-4B36-9A32-B5FEF51FFC74}" type="presOf" srcId="{91AF4A54-D0D2-4138-80CC-DEADBD8B01C9}" destId="{A067B3AF-69A1-4817-B5D1-29C52C8E735F}" srcOrd="0" destOrd="0" presId="urn:microsoft.com/office/officeart/2005/8/layout/StepDownProcess"/>
    <dgm:cxn modelId="{A23857D4-A4D1-4E50-B719-201E9F7B7B67}" srcId="{F012BBAC-EF13-4154-B9B2-CF51A6F3AE64}" destId="{CD2BBE38-7004-4719-A34B-F8506318FA64}" srcOrd="1" destOrd="0" parTransId="{490D24F0-5F9A-4069-86C5-4E9B3ACF5419}" sibTransId="{1F0BF4D2-1438-48AF-BD21-7CE70E1AC4BC}"/>
    <dgm:cxn modelId="{5385BEDB-BB08-4969-A14B-4C53F0FED6C8}" srcId="{F012BBAC-EF13-4154-B9B2-CF51A6F3AE64}" destId="{91AF4A54-D0D2-4138-80CC-DEADBD8B01C9}" srcOrd="3" destOrd="0" parTransId="{AB30AA38-55FB-4B16-A6A9-DAF10D389F2A}" sibTransId="{760AB48E-3625-4707-9857-B4C93AA7CA20}"/>
    <dgm:cxn modelId="{43BC54E7-4E91-4EBB-B895-CD703A6E17D8}" type="presOf" srcId="{9118F2F4-91E9-4478-86AC-232E577D6386}" destId="{F6D78A37-C7C8-4D70-9DA8-49DCE081D44A}" srcOrd="0" destOrd="0" presId="urn:microsoft.com/office/officeart/2005/8/layout/StepDownProcess"/>
    <dgm:cxn modelId="{CA876EFA-15D0-4385-9819-CB5ABC700740}" srcId="{F012BBAC-EF13-4154-B9B2-CF51A6F3AE64}" destId="{2A0F8C4F-C3EF-49F2-96C0-F9D9447CC3D2}" srcOrd="0" destOrd="0" parTransId="{8634959E-45DD-42A2-BCDA-7C42695C53C7}" sibTransId="{883D4D51-CE60-4951-9BD2-379B12A4E5E1}"/>
    <dgm:cxn modelId="{F8A15E2C-BA66-4118-AE8A-4B48059B70A0}" type="presParOf" srcId="{73C7944E-B87D-4C50-AED7-DB4DA4F0E35F}" destId="{4567C823-47F7-40B4-A541-87FD0F8CECBB}" srcOrd="0" destOrd="0" presId="urn:microsoft.com/office/officeart/2005/8/layout/StepDownProcess"/>
    <dgm:cxn modelId="{88AB25DA-6649-42C0-9B1D-44579B03479B}" type="presParOf" srcId="{4567C823-47F7-40B4-A541-87FD0F8CECBB}" destId="{03B6F572-AED5-4949-86F3-8D087B47E8EC}" srcOrd="0" destOrd="0" presId="urn:microsoft.com/office/officeart/2005/8/layout/StepDownProcess"/>
    <dgm:cxn modelId="{2E141C9F-5DB4-424D-B325-5FB638536AEB}" type="presParOf" srcId="{4567C823-47F7-40B4-A541-87FD0F8CECBB}" destId="{90F28AED-414A-47BA-B4A4-4B8019729A1C}" srcOrd="1" destOrd="0" presId="urn:microsoft.com/office/officeart/2005/8/layout/StepDownProcess"/>
    <dgm:cxn modelId="{09C5676D-EAA2-4FB4-9C46-235AB4CF76F9}" type="presParOf" srcId="{4567C823-47F7-40B4-A541-87FD0F8CECBB}" destId="{DED5FB2B-84CE-4A47-BD7E-8F0CC45C66BC}" srcOrd="2" destOrd="0" presId="urn:microsoft.com/office/officeart/2005/8/layout/StepDownProcess"/>
    <dgm:cxn modelId="{47101845-07F9-4F8D-B356-F6476CF79991}" type="presParOf" srcId="{73C7944E-B87D-4C50-AED7-DB4DA4F0E35F}" destId="{778B7758-C768-4A52-A92F-613AC6269B2B}" srcOrd="1" destOrd="0" presId="urn:microsoft.com/office/officeart/2005/8/layout/StepDownProcess"/>
    <dgm:cxn modelId="{1A61F4D6-C665-42E4-AB3E-3186F58F6CEB}" type="presParOf" srcId="{73C7944E-B87D-4C50-AED7-DB4DA4F0E35F}" destId="{E23647F1-BF32-4233-BA73-8BDB5DAB3EA2}" srcOrd="2" destOrd="0" presId="urn:microsoft.com/office/officeart/2005/8/layout/StepDownProcess"/>
    <dgm:cxn modelId="{C14B0C4A-DE1E-4731-8B7A-79BAC0DB0B00}" type="presParOf" srcId="{E23647F1-BF32-4233-BA73-8BDB5DAB3EA2}" destId="{FDC05396-4B29-46CC-B1F2-B9A8ED2B384C}" srcOrd="0" destOrd="0" presId="urn:microsoft.com/office/officeart/2005/8/layout/StepDownProcess"/>
    <dgm:cxn modelId="{F097D097-EBB2-470A-BD3B-F594B2F613A5}" type="presParOf" srcId="{E23647F1-BF32-4233-BA73-8BDB5DAB3EA2}" destId="{1A10B20A-AA17-426A-AFE7-83DFBE6B6F68}" srcOrd="1" destOrd="0" presId="urn:microsoft.com/office/officeart/2005/8/layout/StepDownProcess"/>
    <dgm:cxn modelId="{39091D34-79C1-4185-B7B7-626D2F21B73F}" type="presParOf" srcId="{E23647F1-BF32-4233-BA73-8BDB5DAB3EA2}" destId="{716F5A87-8B2E-4512-9768-53F4FD5DC585}" srcOrd="2" destOrd="0" presId="urn:microsoft.com/office/officeart/2005/8/layout/StepDownProcess"/>
    <dgm:cxn modelId="{328D8998-D1A1-41CC-AA1C-F5BBB8E01343}" type="presParOf" srcId="{73C7944E-B87D-4C50-AED7-DB4DA4F0E35F}" destId="{E1DC1270-884A-4064-A6D4-78C89A83A36D}" srcOrd="3" destOrd="0" presId="urn:microsoft.com/office/officeart/2005/8/layout/StepDownProcess"/>
    <dgm:cxn modelId="{95DB0D23-7FA5-4747-9ABE-4A63619554BC}" type="presParOf" srcId="{73C7944E-B87D-4C50-AED7-DB4DA4F0E35F}" destId="{D260E54F-AEB2-4BCC-8310-FAD014CB15E0}" srcOrd="4" destOrd="0" presId="urn:microsoft.com/office/officeart/2005/8/layout/StepDownProcess"/>
    <dgm:cxn modelId="{5B826DE2-0AF9-4D7E-B4B3-3BE0C8CA98DC}" type="presParOf" srcId="{D260E54F-AEB2-4BCC-8310-FAD014CB15E0}" destId="{7F4F431C-2278-4C1F-8EBB-5A392036434C}" srcOrd="0" destOrd="0" presId="urn:microsoft.com/office/officeart/2005/8/layout/StepDownProcess"/>
    <dgm:cxn modelId="{DFA1B0D5-E22C-4BC9-8CBA-891A1AB46606}" type="presParOf" srcId="{D260E54F-AEB2-4BCC-8310-FAD014CB15E0}" destId="{F6D78A37-C7C8-4D70-9DA8-49DCE081D44A}" srcOrd="1" destOrd="0" presId="urn:microsoft.com/office/officeart/2005/8/layout/StepDownProcess"/>
    <dgm:cxn modelId="{916FB007-932C-495F-9FE2-EF591A32861D}" type="presParOf" srcId="{D260E54F-AEB2-4BCC-8310-FAD014CB15E0}" destId="{4D39B9D8-A871-4699-8D67-5013B452A7A5}" srcOrd="2" destOrd="0" presId="urn:microsoft.com/office/officeart/2005/8/layout/StepDownProcess"/>
    <dgm:cxn modelId="{69BFC712-8F5C-4B5C-8B89-F27B7AB94536}" type="presParOf" srcId="{73C7944E-B87D-4C50-AED7-DB4DA4F0E35F}" destId="{FD383D56-1008-4438-B7D7-D0D43E87F900}" srcOrd="5" destOrd="0" presId="urn:microsoft.com/office/officeart/2005/8/layout/StepDownProcess"/>
    <dgm:cxn modelId="{70F73824-8AAC-46B3-AF0F-E359EE6BCAAC}" type="presParOf" srcId="{73C7944E-B87D-4C50-AED7-DB4DA4F0E35F}" destId="{E551A934-1D39-4A5A-803D-0E183975741D}" srcOrd="6" destOrd="0" presId="urn:microsoft.com/office/officeart/2005/8/layout/StepDownProcess"/>
    <dgm:cxn modelId="{20A9BD02-4ADF-4080-9E7B-D26458149D9D}" type="presParOf" srcId="{E551A934-1D39-4A5A-803D-0E183975741D}" destId="{A067B3AF-69A1-4817-B5D1-29C52C8E735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12BBAC-EF13-4154-B9B2-CF51A6F3AE64}" type="doc">
      <dgm:prSet loTypeId="urn:microsoft.com/office/officeart/2005/8/layout/StepDownProcess" loCatId="process" qsTypeId="urn:microsoft.com/office/officeart/2005/8/quickstyle/3d2" qsCatId="3D" csTypeId="urn:microsoft.com/office/officeart/2005/8/colors/accent2_2" csCatId="accent2" phldr="1"/>
      <dgm:spPr/>
      <dgm:t>
        <a:bodyPr/>
        <a:lstStyle/>
        <a:p>
          <a:endParaRPr lang="en-SX"/>
        </a:p>
      </dgm:t>
    </dgm:pt>
    <dgm:pt modelId="{2A0F8C4F-C3EF-49F2-96C0-F9D9447CC3D2}">
      <dgm:prSet/>
      <dgm:spPr/>
      <dgm:t>
        <a:bodyPr/>
        <a:lstStyle/>
        <a:p>
          <a:r>
            <a:rPr lang="en-US" dirty="0"/>
            <a:t>Pick a big prime ‘q’</a:t>
          </a:r>
          <a:endParaRPr lang="en-SX" dirty="0"/>
        </a:p>
      </dgm:t>
    </dgm:pt>
    <dgm:pt modelId="{8634959E-45DD-42A2-BCDA-7C42695C53C7}" type="parTrans" cxnId="{CA876EFA-15D0-4385-9819-CB5ABC700740}">
      <dgm:prSet/>
      <dgm:spPr/>
      <dgm:t>
        <a:bodyPr/>
        <a:lstStyle/>
        <a:p>
          <a:endParaRPr lang="en-SX"/>
        </a:p>
      </dgm:t>
    </dgm:pt>
    <dgm:pt modelId="{883D4D51-CE60-4951-9BD2-379B12A4E5E1}" type="sibTrans" cxnId="{CA876EFA-15D0-4385-9819-CB5ABC700740}">
      <dgm:prSet/>
      <dgm:spPr/>
      <dgm:t>
        <a:bodyPr/>
        <a:lstStyle/>
        <a:p>
          <a:endParaRPr lang="en-SX"/>
        </a:p>
      </dgm:t>
    </dgm:pt>
    <dgm:pt modelId="{CD2BBE38-7004-4719-A34B-F8506318FA64}">
      <dgm:prSet/>
      <dgm:spPr/>
      <dgm:t>
        <a:bodyPr/>
        <a:lstStyle/>
        <a:p>
          <a:r>
            <a:rPr lang="en-US" dirty="0"/>
            <a:t>Pick a generator ‘a’</a:t>
          </a:r>
          <a:endParaRPr lang="en-SX" dirty="0"/>
        </a:p>
      </dgm:t>
    </dgm:pt>
    <dgm:pt modelId="{490D24F0-5F9A-4069-86C5-4E9B3ACF5419}" type="parTrans" cxnId="{A23857D4-A4D1-4E50-B719-201E9F7B7B67}">
      <dgm:prSet/>
      <dgm:spPr/>
      <dgm:t>
        <a:bodyPr/>
        <a:lstStyle/>
        <a:p>
          <a:endParaRPr lang="en-SX"/>
        </a:p>
      </dgm:t>
    </dgm:pt>
    <dgm:pt modelId="{1F0BF4D2-1438-48AF-BD21-7CE70E1AC4BC}" type="sibTrans" cxnId="{A23857D4-A4D1-4E50-B719-201E9F7B7B67}">
      <dgm:prSet/>
      <dgm:spPr/>
      <dgm:t>
        <a:bodyPr/>
        <a:lstStyle/>
        <a:p>
          <a:endParaRPr lang="en-SX"/>
        </a:p>
      </dgm:t>
    </dgm:pt>
    <dgm:pt modelId="{9118F2F4-91E9-4478-86AC-232E577D6386}">
      <dgm:prSet/>
      <dgm:spPr>
        <a:blipFill>
          <a:blip xmlns:r="http://schemas.openxmlformats.org/officeDocument/2006/relationships" r:embed="rId1"/>
          <a:stretch>
            <a:fillRect r="-452"/>
          </a:stretch>
        </a:blipFill>
      </dgm:spPr>
      <dgm:t>
        <a:bodyPr/>
        <a:lstStyle/>
        <a:p>
          <a:r>
            <a:rPr lang="en-SX">
              <a:noFill/>
            </a:rPr>
            <a:t> </a:t>
          </a:r>
        </a:p>
      </dgm:t>
    </dgm:pt>
    <dgm:pt modelId="{1DE7888A-AE59-42F5-9823-8EF992EB6468}" type="parTrans" cxnId="{ACE9E1B7-F72D-4CE2-BD96-A59734CE7773}">
      <dgm:prSet/>
      <dgm:spPr/>
      <dgm:t>
        <a:bodyPr/>
        <a:lstStyle/>
        <a:p>
          <a:endParaRPr lang="en-SX"/>
        </a:p>
      </dgm:t>
    </dgm:pt>
    <dgm:pt modelId="{13F111CD-AB7F-4951-8E28-DD922372CFBB}" type="sibTrans" cxnId="{ACE9E1B7-F72D-4CE2-BD96-A59734CE7773}">
      <dgm:prSet/>
      <dgm:spPr/>
      <dgm:t>
        <a:bodyPr/>
        <a:lstStyle/>
        <a:p>
          <a:endParaRPr lang="en-SX"/>
        </a:p>
      </dgm:t>
    </dgm:pt>
    <dgm:pt modelId="{91AF4A54-D0D2-4138-80CC-DEADBD8B01C9}">
      <dgm:prSet/>
      <dgm:spPr>
        <a:blipFill>
          <a:blip xmlns:r="http://schemas.openxmlformats.org/officeDocument/2006/relationships" r:embed="rId2"/>
          <a:stretch>
            <a:fillRect/>
          </a:stretch>
        </a:blipFill>
      </dgm:spPr>
      <dgm:t>
        <a:bodyPr/>
        <a:lstStyle/>
        <a:p>
          <a:r>
            <a:rPr lang="en-SX">
              <a:noFill/>
            </a:rPr>
            <a:t> </a:t>
          </a:r>
        </a:p>
      </dgm:t>
    </dgm:pt>
    <dgm:pt modelId="{AB30AA38-55FB-4B16-A6A9-DAF10D389F2A}" type="parTrans" cxnId="{5385BEDB-BB08-4969-A14B-4C53F0FED6C8}">
      <dgm:prSet/>
      <dgm:spPr/>
      <dgm:t>
        <a:bodyPr/>
        <a:lstStyle/>
        <a:p>
          <a:endParaRPr lang="en-SX"/>
        </a:p>
      </dgm:t>
    </dgm:pt>
    <dgm:pt modelId="{760AB48E-3625-4707-9857-B4C93AA7CA20}" type="sibTrans" cxnId="{5385BEDB-BB08-4969-A14B-4C53F0FED6C8}">
      <dgm:prSet/>
      <dgm:spPr/>
      <dgm:t>
        <a:bodyPr/>
        <a:lstStyle/>
        <a:p>
          <a:endParaRPr lang="en-SX"/>
        </a:p>
      </dgm:t>
    </dgm:pt>
    <dgm:pt modelId="{73C7944E-B87D-4C50-AED7-DB4DA4F0E35F}" type="pres">
      <dgm:prSet presAssocID="{F012BBAC-EF13-4154-B9B2-CF51A6F3AE64}" presName="rootnode" presStyleCnt="0">
        <dgm:presLayoutVars>
          <dgm:chMax/>
          <dgm:chPref/>
          <dgm:dir/>
          <dgm:animLvl val="lvl"/>
        </dgm:presLayoutVars>
      </dgm:prSet>
      <dgm:spPr/>
    </dgm:pt>
    <dgm:pt modelId="{4567C823-47F7-40B4-A541-87FD0F8CECBB}" type="pres">
      <dgm:prSet presAssocID="{2A0F8C4F-C3EF-49F2-96C0-F9D9447CC3D2}" presName="composite" presStyleCnt="0"/>
      <dgm:spPr/>
    </dgm:pt>
    <dgm:pt modelId="{03B6F572-AED5-4949-86F3-8D087B47E8EC}" type="pres">
      <dgm:prSet presAssocID="{2A0F8C4F-C3EF-49F2-96C0-F9D9447CC3D2}" presName="bentUpArrow1" presStyleLbl="alignImgPlace1" presStyleIdx="0" presStyleCnt="3"/>
      <dgm:spPr/>
    </dgm:pt>
    <dgm:pt modelId="{90F28AED-414A-47BA-B4A4-4B8019729A1C}" type="pres">
      <dgm:prSet presAssocID="{2A0F8C4F-C3EF-49F2-96C0-F9D9447CC3D2}" presName="ParentText" presStyleLbl="node1" presStyleIdx="0" presStyleCnt="4">
        <dgm:presLayoutVars>
          <dgm:chMax val="1"/>
          <dgm:chPref val="1"/>
          <dgm:bulletEnabled val="1"/>
        </dgm:presLayoutVars>
      </dgm:prSet>
      <dgm:spPr/>
    </dgm:pt>
    <dgm:pt modelId="{DED5FB2B-84CE-4A47-BD7E-8F0CC45C66BC}" type="pres">
      <dgm:prSet presAssocID="{2A0F8C4F-C3EF-49F2-96C0-F9D9447CC3D2}" presName="ChildText" presStyleLbl="revTx" presStyleIdx="0" presStyleCnt="3">
        <dgm:presLayoutVars>
          <dgm:chMax val="0"/>
          <dgm:chPref val="0"/>
          <dgm:bulletEnabled val="1"/>
        </dgm:presLayoutVars>
      </dgm:prSet>
      <dgm:spPr/>
    </dgm:pt>
    <dgm:pt modelId="{778B7758-C768-4A52-A92F-613AC6269B2B}" type="pres">
      <dgm:prSet presAssocID="{883D4D51-CE60-4951-9BD2-379B12A4E5E1}" presName="sibTrans" presStyleCnt="0"/>
      <dgm:spPr/>
    </dgm:pt>
    <dgm:pt modelId="{E23647F1-BF32-4233-BA73-8BDB5DAB3EA2}" type="pres">
      <dgm:prSet presAssocID="{CD2BBE38-7004-4719-A34B-F8506318FA64}" presName="composite" presStyleCnt="0"/>
      <dgm:spPr/>
    </dgm:pt>
    <dgm:pt modelId="{FDC05396-4B29-46CC-B1F2-B9A8ED2B384C}" type="pres">
      <dgm:prSet presAssocID="{CD2BBE38-7004-4719-A34B-F8506318FA64}" presName="bentUpArrow1" presStyleLbl="alignImgPlace1" presStyleIdx="1" presStyleCnt="3"/>
      <dgm:spPr/>
    </dgm:pt>
    <dgm:pt modelId="{1A10B20A-AA17-426A-AFE7-83DFBE6B6F68}" type="pres">
      <dgm:prSet presAssocID="{CD2BBE38-7004-4719-A34B-F8506318FA64}" presName="ParentText" presStyleLbl="node1" presStyleIdx="1" presStyleCnt="4">
        <dgm:presLayoutVars>
          <dgm:chMax val="1"/>
          <dgm:chPref val="1"/>
          <dgm:bulletEnabled val="1"/>
        </dgm:presLayoutVars>
      </dgm:prSet>
      <dgm:spPr/>
    </dgm:pt>
    <dgm:pt modelId="{716F5A87-8B2E-4512-9768-53F4FD5DC585}" type="pres">
      <dgm:prSet presAssocID="{CD2BBE38-7004-4719-A34B-F8506318FA64}" presName="ChildText" presStyleLbl="revTx" presStyleIdx="1" presStyleCnt="3">
        <dgm:presLayoutVars>
          <dgm:chMax val="0"/>
          <dgm:chPref val="0"/>
          <dgm:bulletEnabled val="1"/>
        </dgm:presLayoutVars>
      </dgm:prSet>
      <dgm:spPr/>
    </dgm:pt>
    <dgm:pt modelId="{E1DC1270-884A-4064-A6D4-78C89A83A36D}" type="pres">
      <dgm:prSet presAssocID="{1F0BF4D2-1438-48AF-BD21-7CE70E1AC4BC}" presName="sibTrans" presStyleCnt="0"/>
      <dgm:spPr/>
    </dgm:pt>
    <dgm:pt modelId="{D260E54F-AEB2-4BCC-8310-FAD014CB15E0}" type="pres">
      <dgm:prSet presAssocID="{9118F2F4-91E9-4478-86AC-232E577D6386}" presName="composite" presStyleCnt="0"/>
      <dgm:spPr/>
    </dgm:pt>
    <dgm:pt modelId="{7F4F431C-2278-4C1F-8EBB-5A392036434C}" type="pres">
      <dgm:prSet presAssocID="{9118F2F4-91E9-4478-86AC-232E577D6386}" presName="bentUpArrow1" presStyleLbl="alignImgPlace1" presStyleIdx="2" presStyleCnt="3"/>
      <dgm:spPr/>
    </dgm:pt>
    <dgm:pt modelId="{F6D78A37-C7C8-4D70-9DA8-49DCE081D44A}" type="pres">
      <dgm:prSet presAssocID="{9118F2F4-91E9-4478-86AC-232E577D6386}" presName="ParentText" presStyleLbl="node1" presStyleIdx="2" presStyleCnt="4">
        <dgm:presLayoutVars>
          <dgm:chMax val="1"/>
          <dgm:chPref val="1"/>
          <dgm:bulletEnabled val="1"/>
        </dgm:presLayoutVars>
      </dgm:prSet>
      <dgm:spPr/>
    </dgm:pt>
    <dgm:pt modelId="{4D39B9D8-A871-4699-8D67-5013B452A7A5}" type="pres">
      <dgm:prSet presAssocID="{9118F2F4-91E9-4478-86AC-232E577D6386}" presName="ChildText" presStyleLbl="revTx" presStyleIdx="2" presStyleCnt="3">
        <dgm:presLayoutVars>
          <dgm:chMax val="0"/>
          <dgm:chPref val="0"/>
          <dgm:bulletEnabled val="1"/>
        </dgm:presLayoutVars>
      </dgm:prSet>
      <dgm:spPr/>
    </dgm:pt>
    <dgm:pt modelId="{FD383D56-1008-4438-B7D7-D0D43E87F900}" type="pres">
      <dgm:prSet presAssocID="{13F111CD-AB7F-4951-8E28-DD922372CFBB}" presName="sibTrans" presStyleCnt="0"/>
      <dgm:spPr/>
    </dgm:pt>
    <dgm:pt modelId="{E551A934-1D39-4A5A-803D-0E183975741D}" type="pres">
      <dgm:prSet presAssocID="{91AF4A54-D0D2-4138-80CC-DEADBD8B01C9}" presName="composite" presStyleCnt="0"/>
      <dgm:spPr/>
    </dgm:pt>
    <dgm:pt modelId="{A067B3AF-69A1-4817-B5D1-29C52C8E735F}" type="pres">
      <dgm:prSet presAssocID="{91AF4A54-D0D2-4138-80CC-DEADBD8B01C9}" presName="ParentText" presStyleLbl="node1" presStyleIdx="3" presStyleCnt="4">
        <dgm:presLayoutVars>
          <dgm:chMax val="1"/>
          <dgm:chPref val="1"/>
          <dgm:bulletEnabled val="1"/>
        </dgm:presLayoutVars>
      </dgm:prSet>
      <dgm:spPr/>
    </dgm:pt>
  </dgm:ptLst>
  <dgm:cxnLst>
    <dgm:cxn modelId="{C1805112-6F7B-443D-8FBF-52409BDFA2C8}" type="presOf" srcId="{F012BBAC-EF13-4154-B9B2-CF51A6F3AE64}" destId="{73C7944E-B87D-4C50-AED7-DB4DA4F0E35F}" srcOrd="0" destOrd="0" presId="urn:microsoft.com/office/officeart/2005/8/layout/StepDownProcess"/>
    <dgm:cxn modelId="{9EE851AB-639B-4BCE-AE80-7FF41B45562F}" type="presOf" srcId="{2A0F8C4F-C3EF-49F2-96C0-F9D9447CC3D2}" destId="{90F28AED-414A-47BA-B4A4-4B8019729A1C}" srcOrd="0" destOrd="0" presId="urn:microsoft.com/office/officeart/2005/8/layout/StepDownProcess"/>
    <dgm:cxn modelId="{B448E8AD-4C5A-4E61-A512-CF540CF5B8BD}" type="presOf" srcId="{CD2BBE38-7004-4719-A34B-F8506318FA64}" destId="{1A10B20A-AA17-426A-AFE7-83DFBE6B6F68}" srcOrd="0" destOrd="0" presId="urn:microsoft.com/office/officeart/2005/8/layout/StepDownProcess"/>
    <dgm:cxn modelId="{ACE9E1B7-F72D-4CE2-BD96-A59734CE7773}" srcId="{F012BBAC-EF13-4154-B9B2-CF51A6F3AE64}" destId="{9118F2F4-91E9-4478-86AC-232E577D6386}" srcOrd="2" destOrd="0" parTransId="{1DE7888A-AE59-42F5-9823-8EF992EB6468}" sibTransId="{13F111CD-AB7F-4951-8E28-DD922372CFBB}"/>
    <dgm:cxn modelId="{5ADD41D1-E06E-4B36-9A32-B5FEF51FFC74}" type="presOf" srcId="{91AF4A54-D0D2-4138-80CC-DEADBD8B01C9}" destId="{A067B3AF-69A1-4817-B5D1-29C52C8E735F}" srcOrd="0" destOrd="0" presId="urn:microsoft.com/office/officeart/2005/8/layout/StepDownProcess"/>
    <dgm:cxn modelId="{A23857D4-A4D1-4E50-B719-201E9F7B7B67}" srcId="{F012BBAC-EF13-4154-B9B2-CF51A6F3AE64}" destId="{CD2BBE38-7004-4719-A34B-F8506318FA64}" srcOrd="1" destOrd="0" parTransId="{490D24F0-5F9A-4069-86C5-4E9B3ACF5419}" sibTransId="{1F0BF4D2-1438-48AF-BD21-7CE70E1AC4BC}"/>
    <dgm:cxn modelId="{5385BEDB-BB08-4969-A14B-4C53F0FED6C8}" srcId="{F012BBAC-EF13-4154-B9B2-CF51A6F3AE64}" destId="{91AF4A54-D0D2-4138-80CC-DEADBD8B01C9}" srcOrd="3" destOrd="0" parTransId="{AB30AA38-55FB-4B16-A6A9-DAF10D389F2A}" sibTransId="{760AB48E-3625-4707-9857-B4C93AA7CA20}"/>
    <dgm:cxn modelId="{43BC54E7-4E91-4EBB-B895-CD703A6E17D8}" type="presOf" srcId="{9118F2F4-91E9-4478-86AC-232E577D6386}" destId="{F6D78A37-C7C8-4D70-9DA8-49DCE081D44A}" srcOrd="0" destOrd="0" presId="urn:microsoft.com/office/officeart/2005/8/layout/StepDownProcess"/>
    <dgm:cxn modelId="{CA876EFA-15D0-4385-9819-CB5ABC700740}" srcId="{F012BBAC-EF13-4154-B9B2-CF51A6F3AE64}" destId="{2A0F8C4F-C3EF-49F2-96C0-F9D9447CC3D2}" srcOrd="0" destOrd="0" parTransId="{8634959E-45DD-42A2-BCDA-7C42695C53C7}" sibTransId="{883D4D51-CE60-4951-9BD2-379B12A4E5E1}"/>
    <dgm:cxn modelId="{F8A15E2C-BA66-4118-AE8A-4B48059B70A0}" type="presParOf" srcId="{73C7944E-B87D-4C50-AED7-DB4DA4F0E35F}" destId="{4567C823-47F7-40B4-A541-87FD0F8CECBB}" srcOrd="0" destOrd="0" presId="urn:microsoft.com/office/officeart/2005/8/layout/StepDownProcess"/>
    <dgm:cxn modelId="{88AB25DA-6649-42C0-9B1D-44579B03479B}" type="presParOf" srcId="{4567C823-47F7-40B4-A541-87FD0F8CECBB}" destId="{03B6F572-AED5-4949-86F3-8D087B47E8EC}" srcOrd="0" destOrd="0" presId="urn:microsoft.com/office/officeart/2005/8/layout/StepDownProcess"/>
    <dgm:cxn modelId="{2E141C9F-5DB4-424D-B325-5FB638536AEB}" type="presParOf" srcId="{4567C823-47F7-40B4-A541-87FD0F8CECBB}" destId="{90F28AED-414A-47BA-B4A4-4B8019729A1C}" srcOrd="1" destOrd="0" presId="urn:microsoft.com/office/officeart/2005/8/layout/StepDownProcess"/>
    <dgm:cxn modelId="{09C5676D-EAA2-4FB4-9C46-235AB4CF76F9}" type="presParOf" srcId="{4567C823-47F7-40B4-A541-87FD0F8CECBB}" destId="{DED5FB2B-84CE-4A47-BD7E-8F0CC45C66BC}" srcOrd="2" destOrd="0" presId="urn:microsoft.com/office/officeart/2005/8/layout/StepDownProcess"/>
    <dgm:cxn modelId="{47101845-07F9-4F8D-B356-F6476CF79991}" type="presParOf" srcId="{73C7944E-B87D-4C50-AED7-DB4DA4F0E35F}" destId="{778B7758-C768-4A52-A92F-613AC6269B2B}" srcOrd="1" destOrd="0" presId="urn:microsoft.com/office/officeart/2005/8/layout/StepDownProcess"/>
    <dgm:cxn modelId="{1A61F4D6-C665-42E4-AB3E-3186F58F6CEB}" type="presParOf" srcId="{73C7944E-B87D-4C50-AED7-DB4DA4F0E35F}" destId="{E23647F1-BF32-4233-BA73-8BDB5DAB3EA2}" srcOrd="2" destOrd="0" presId="urn:microsoft.com/office/officeart/2005/8/layout/StepDownProcess"/>
    <dgm:cxn modelId="{C14B0C4A-DE1E-4731-8B7A-79BAC0DB0B00}" type="presParOf" srcId="{E23647F1-BF32-4233-BA73-8BDB5DAB3EA2}" destId="{FDC05396-4B29-46CC-B1F2-B9A8ED2B384C}" srcOrd="0" destOrd="0" presId="urn:microsoft.com/office/officeart/2005/8/layout/StepDownProcess"/>
    <dgm:cxn modelId="{F097D097-EBB2-470A-BD3B-F594B2F613A5}" type="presParOf" srcId="{E23647F1-BF32-4233-BA73-8BDB5DAB3EA2}" destId="{1A10B20A-AA17-426A-AFE7-83DFBE6B6F68}" srcOrd="1" destOrd="0" presId="urn:microsoft.com/office/officeart/2005/8/layout/StepDownProcess"/>
    <dgm:cxn modelId="{39091D34-79C1-4185-B7B7-626D2F21B73F}" type="presParOf" srcId="{E23647F1-BF32-4233-BA73-8BDB5DAB3EA2}" destId="{716F5A87-8B2E-4512-9768-53F4FD5DC585}" srcOrd="2" destOrd="0" presId="urn:microsoft.com/office/officeart/2005/8/layout/StepDownProcess"/>
    <dgm:cxn modelId="{328D8998-D1A1-41CC-AA1C-F5BBB8E01343}" type="presParOf" srcId="{73C7944E-B87D-4C50-AED7-DB4DA4F0E35F}" destId="{E1DC1270-884A-4064-A6D4-78C89A83A36D}" srcOrd="3" destOrd="0" presId="urn:microsoft.com/office/officeart/2005/8/layout/StepDownProcess"/>
    <dgm:cxn modelId="{95DB0D23-7FA5-4747-9ABE-4A63619554BC}" type="presParOf" srcId="{73C7944E-B87D-4C50-AED7-DB4DA4F0E35F}" destId="{D260E54F-AEB2-4BCC-8310-FAD014CB15E0}" srcOrd="4" destOrd="0" presId="urn:microsoft.com/office/officeart/2005/8/layout/StepDownProcess"/>
    <dgm:cxn modelId="{5B826DE2-0AF9-4D7E-B4B3-3BE0C8CA98DC}" type="presParOf" srcId="{D260E54F-AEB2-4BCC-8310-FAD014CB15E0}" destId="{7F4F431C-2278-4C1F-8EBB-5A392036434C}" srcOrd="0" destOrd="0" presId="urn:microsoft.com/office/officeart/2005/8/layout/StepDownProcess"/>
    <dgm:cxn modelId="{DFA1B0D5-E22C-4BC9-8CBA-891A1AB46606}" type="presParOf" srcId="{D260E54F-AEB2-4BCC-8310-FAD014CB15E0}" destId="{F6D78A37-C7C8-4D70-9DA8-49DCE081D44A}" srcOrd="1" destOrd="0" presId="urn:microsoft.com/office/officeart/2005/8/layout/StepDownProcess"/>
    <dgm:cxn modelId="{916FB007-932C-495F-9FE2-EF591A32861D}" type="presParOf" srcId="{D260E54F-AEB2-4BCC-8310-FAD014CB15E0}" destId="{4D39B9D8-A871-4699-8D67-5013B452A7A5}" srcOrd="2" destOrd="0" presId="urn:microsoft.com/office/officeart/2005/8/layout/StepDownProcess"/>
    <dgm:cxn modelId="{69BFC712-8F5C-4B5C-8B89-F27B7AB94536}" type="presParOf" srcId="{73C7944E-B87D-4C50-AED7-DB4DA4F0E35F}" destId="{FD383D56-1008-4438-B7D7-D0D43E87F900}" srcOrd="5" destOrd="0" presId="urn:microsoft.com/office/officeart/2005/8/layout/StepDownProcess"/>
    <dgm:cxn modelId="{70F73824-8AAC-46B3-AF0F-E359EE6BCAAC}" type="presParOf" srcId="{73C7944E-B87D-4C50-AED7-DB4DA4F0E35F}" destId="{E551A934-1D39-4A5A-803D-0E183975741D}" srcOrd="6" destOrd="0" presId="urn:microsoft.com/office/officeart/2005/8/layout/StepDownProcess"/>
    <dgm:cxn modelId="{20A9BD02-4ADF-4080-9E7B-D26458149D9D}" type="presParOf" srcId="{E551A934-1D39-4A5A-803D-0E183975741D}" destId="{A067B3AF-69A1-4817-B5D1-29C52C8E735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E7A668-A7B0-45E4-8C94-AA7F69F58B99}" type="doc">
      <dgm:prSet loTypeId="urn:microsoft.com/office/officeart/2005/8/layout/StepDownProcess" loCatId="process" qsTypeId="urn:microsoft.com/office/officeart/2005/8/quickstyle/3d2" qsCatId="3D" csTypeId="urn:microsoft.com/office/officeart/2005/8/colors/accent2_2" csCatId="accent2"/>
      <dgm:spPr/>
      <dgm:t>
        <a:bodyPr/>
        <a:lstStyle/>
        <a:p>
          <a:endParaRPr lang="en-SX"/>
        </a:p>
      </dgm:t>
    </dgm:pt>
    <dgm:pt modelId="{91314C2C-6D7A-4314-B9E0-6D7DB4FB9AA5}">
      <dgm:prSet/>
      <dgm:spPr/>
      <dgm:t>
        <a:bodyPr/>
        <a:lstStyle/>
        <a:p>
          <a:r>
            <a:rPr lang="en-US" dirty="0"/>
            <a:t>Pick random integer number K</a:t>
          </a:r>
          <a:endParaRPr lang="en-SX" dirty="0"/>
        </a:p>
      </dgm:t>
    </dgm:pt>
    <dgm:pt modelId="{04B441D5-3638-4314-9DF2-1AA3A0FBEDC1}" type="parTrans" cxnId="{770D8223-7566-4BBE-9A76-30BF1FA2BF3F}">
      <dgm:prSet/>
      <dgm:spPr/>
      <dgm:t>
        <a:bodyPr/>
        <a:lstStyle/>
        <a:p>
          <a:endParaRPr lang="en-SX"/>
        </a:p>
      </dgm:t>
    </dgm:pt>
    <dgm:pt modelId="{3A4793C9-C87B-4B24-B29C-3C97EBAB9278}" type="sibTrans" cxnId="{770D8223-7566-4BBE-9A76-30BF1FA2BF3F}">
      <dgm:prSet/>
      <dgm:spPr/>
      <dgm:t>
        <a:bodyPr/>
        <a:lstStyle/>
        <a:p>
          <a:endParaRPr lang="en-SX"/>
        </a:p>
      </dgm:t>
    </dgm:pt>
    <mc:AlternateContent xmlns:mc="http://schemas.openxmlformats.org/markup-compatibility/2006" xmlns:a14="http://schemas.microsoft.com/office/drawing/2010/main">
      <mc:Choice Requires="a14">
        <dgm:pt modelId="{7B88385A-A4F9-4F17-991D-E355A16D5A00}">
          <dgm:prSet/>
          <dgm:spPr/>
          <dgm:t>
            <a:bodyPr/>
            <a:lstStyle/>
            <a:p>
              <a:r>
                <a:rPr lang="en-US"/>
                <a:t>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oMath>
              </a14:m>
              <a:endParaRPr lang="en-SX"/>
            </a:p>
          </dgm:t>
        </dgm:pt>
      </mc:Choice>
      <mc:Fallback xmlns="">
        <dgm:pt modelId="{7B88385A-A4F9-4F17-991D-E355A16D5A00}">
          <dgm:prSet/>
          <dgm:spPr/>
          <dgm:t>
            <a:bodyPr/>
            <a:lstStyle/>
            <a:p>
              <a:r>
                <a:rPr lang="en-US"/>
                <a:t>Calculate </a:t>
              </a:r>
              <a:r>
                <a:rPr lang="en-US" i="0"/>
                <a:t>𝑆_1</a:t>
              </a:r>
              <a:endParaRPr lang="en-SX"/>
            </a:p>
          </dgm:t>
        </dgm:pt>
      </mc:Fallback>
    </mc:AlternateContent>
    <dgm:pt modelId="{86F462D6-0C85-410A-9CE7-00DB3B16A62A}" type="parTrans" cxnId="{274F5009-D867-4EE8-B216-B5BEB0A5BA0B}">
      <dgm:prSet/>
      <dgm:spPr/>
      <dgm:t>
        <a:bodyPr/>
        <a:lstStyle/>
        <a:p>
          <a:endParaRPr lang="en-SX"/>
        </a:p>
      </dgm:t>
    </dgm:pt>
    <dgm:pt modelId="{525EF56A-E929-4710-8FB6-D8C308F4EBEB}" type="sibTrans" cxnId="{274F5009-D867-4EE8-B216-B5BEB0A5BA0B}">
      <dgm:prSet/>
      <dgm:spPr/>
      <dgm:t>
        <a:bodyPr/>
        <a:lstStyle/>
        <a:p>
          <a:endParaRPr lang="en-SX"/>
        </a:p>
      </dgm:t>
    </dgm:pt>
    <mc:AlternateContent xmlns:mc="http://schemas.openxmlformats.org/markup-compatibility/2006" xmlns:a14="http://schemas.microsoft.com/office/drawing/2010/main">
      <mc:Choice Requires="a14">
        <dgm:pt modelId="{C5F25223-04A2-46EE-9335-7084B073689B}">
          <dgm:prSet/>
          <dgm:spPr/>
          <dgm:t>
            <a:bodyPr/>
            <a:lstStyle/>
            <a:p>
              <a:r>
                <a:rPr lang="en-US"/>
                <a:t>Calculate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oMath>
              </a14:m>
              <a:endParaRPr lang="en-SX"/>
            </a:p>
          </dgm:t>
        </dgm:pt>
      </mc:Choice>
      <mc:Fallback xmlns="">
        <dgm:pt modelId="{C5F25223-04A2-46EE-9335-7084B073689B}">
          <dgm:prSet/>
          <dgm:spPr/>
          <dgm:t>
            <a:bodyPr/>
            <a:lstStyle/>
            <a:p>
              <a:r>
                <a:rPr lang="en-US"/>
                <a:t>Calculate </a:t>
              </a:r>
              <a:r>
                <a:rPr lang="en-US" i="0"/>
                <a:t>𝑆_2</a:t>
              </a:r>
              <a:endParaRPr lang="en-SX"/>
            </a:p>
          </dgm:t>
        </dgm:pt>
      </mc:Fallback>
    </mc:AlternateContent>
    <dgm:pt modelId="{4F243054-BBFC-4166-8587-ECC0F9C95CE8}" type="parTrans" cxnId="{7DFC2936-E6B6-4222-91D9-732B1E9A39FD}">
      <dgm:prSet/>
      <dgm:spPr/>
      <dgm:t>
        <a:bodyPr/>
        <a:lstStyle/>
        <a:p>
          <a:endParaRPr lang="en-SX"/>
        </a:p>
      </dgm:t>
    </dgm:pt>
    <dgm:pt modelId="{9179A2D7-197A-4B77-8F1D-B10598676D1A}" type="sibTrans" cxnId="{7DFC2936-E6B6-4222-91D9-732B1E9A39FD}">
      <dgm:prSet/>
      <dgm:spPr/>
      <dgm:t>
        <a:bodyPr/>
        <a:lstStyle/>
        <a:p>
          <a:endParaRPr lang="en-SX"/>
        </a:p>
      </dgm:t>
    </dgm:pt>
    <mc:AlternateContent xmlns:mc="http://schemas.openxmlformats.org/markup-compatibility/2006" xmlns:a14="http://schemas.microsoft.com/office/drawing/2010/main">
      <mc:Choice Requires="a14">
        <dgm:pt modelId="{43CE7778-AE70-4974-9B86-99022E814574}">
          <dgm:prSet/>
          <dgm:spPr/>
          <dgm:t>
            <a:bodyPr/>
            <a:lstStyle/>
            <a:p>
              <a:r>
                <a:rPr lang="en-US" dirty="0"/>
                <a:t>Send </a:t>
              </a:r>
              <a14:m>
                <m:oMath xmlns:m="http://schemas.openxmlformats.org/officeDocument/2006/math">
                  <m:d>
                    <m:dPr>
                      <m:ctrlPr>
                        <a:rPr lang="en-US" b="0" i="1">
                          <a:latin typeface="Cambria Math" panose="02040503050406030204" pitchFamily="18" charset="0"/>
                        </a:rPr>
                      </m:ctrlPr>
                    </m:dPr>
                    <m:e>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𝑆</m:t>
                          </m:r>
                        </m:e>
                        <m:sub>
                          <m:r>
                            <a:rPr lang="en-US" b="0" i="1">
                              <a:latin typeface="Cambria Math" panose="02040503050406030204" pitchFamily="18" charset="0"/>
                            </a:rPr>
                            <m:t>2</m:t>
                          </m:r>
                        </m:sub>
                      </m:sSub>
                    </m:e>
                  </m:d>
                  <m:r>
                    <a:rPr lang="en-US" b="0" i="1">
                      <a:latin typeface="Cambria Math" panose="02040503050406030204" pitchFamily="18" charset="0"/>
                    </a:rPr>
                    <m:t>.</m:t>
                  </m:r>
                </m:oMath>
              </a14:m>
              <a:endParaRPr lang="en-SX" dirty="0"/>
            </a:p>
          </dgm:t>
        </dgm:pt>
      </mc:Choice>
      <mc:Fallback xmlns="">
        <dgm:pt modelId="{43CE7778-AE70-4974-9B86-99022E814574}">
          <dgm:prSet/>
          <dgm:spPr/>
          <dgm:t>
            <a:bodyPr/>
            <a:lstStyle/>
            <a:p>
              <a:r>
                <a:rPr lang="en-US" dirty="0"/>
                <a:t>Send </a:t>
              </a:r>
              <a:r>
                <a:rPr lang="en-US" b="0" i="0"/>
                <a:t>(𝑆_1,𝑆_2 ).</a:t>
              </a:r>
              <a:endParaRPr lang="en-SX" dirty="0"/>
            </a:p>
          </dgm:t>
        </dgm:pt>
      </mc:Fallback>
    </mc:AlternateContent>
    <dgm:pt modelId="{8A06B853-BC15-47D3-9281-35EE2A29FCC1}" type="parTrans" cxnId="{AE4DB84A-0CB8-4F7A-B274-3AECD898C1D3}">
      <dgm:prSet/>
      <dgm:spPr/>
      <dgm:t>
        <a:bodyPr/>
        <a:lstStyle/>
        <a:p>
          <a:endParaRPr lang="en-SX"/>
        </a:p>
      </dgm:t>
    </dgm:pt>
    <dgm:pt modelId="{CB336D39-95B1-4D6E-AECF-C7D8F8925286}" type="sibTrans" cxnId="{AE4DB84A-0CB8-4F7A-B274-3AECD898C1D3}">
      <dgm:prSet/>
      <dgm:spPr/>
      <dgm:t>
        <a:bodyPr/>
        <a:lstStyle/>
        <a:p>
          <a:endParaRPr lang="en-SX"/>
        </a:p>
      </dgm:t>
    </dgm:pt>
    <dgm:pt modelId="{F3D41E6E-D403-4D5B-83F7-FCCE7C1DE1B8}" type="pres">
      <dgm:prSet presAssocID="{6DE7A668-A7B0-45E4-8C94-AA7F69F58B99}" presName="rootnode" presStyleCnt="0">
        <dgm:presLayoutVars>
          <dgm:chMax/>
          <dgm:chPref/>
          <dgm:dir/>
          <dgm:animLvl val="lvl"/>
        </dgm:presLayoutVars>
      </dgm:prSet>
      <dgm:spPr/>
    </dgm:pt>
    <dgm:pt modelId="{302092CB-1C75-4D25-93E9-5A774462512D}" type="pres">
      <dgm:prSet presAssocID="{91314C2C-6D7A-4314-B9E0-6D7DB4FB9AA5}" presName="composite" presStyleCnt="0"/>
      <dgm:spPr/>
    </dgm:pt>
    <dgm:pt modelId="{14AC5BD8-4BFA-41FA-9C60-46199DA90D04}" type="pres">
      <dgm:prSet presAssocID="{91314C2C-6D7A-4314-B9E0-6D7DB4FB9AA5}" presName="bentUpArrow1" presStyleLbl="alignImgPlace1" presStyleIdx="0" presStyleCnt="3"/>
      <dgm:spPr/>
    </dgm:pt>
    <dgm:pt modelId="{651B69EE-52BF-4735-8D3F-B51BCDF088D5}" type="pres">
      <dgm:prSet presAssocID="{91314C2C-6D7A-4314-B9E0-6D7DB4FB9AA5}" presName="ParentText" presStyleLbl="node1" presStyleIdx="0" presStyleCnt="4">
        <dgm:presLayoutVars>
          <dgm:chMax val="1"/>
          <dgm:chPref val="1"/>
          <dgm:bulletEnabled val="1"/>
        </dgm:presLayoutVars>
      </dgm:prSet>
      <dgm:spPr/>
    </dgm:pt>
    <dgm:pt modelId="{1513CF87-D0DC-4E10-A8FC-5F8CB5390FEE}" type="pres">
      <dgm:prSet presAssocID="{91314C2C-6D7A-4314-B9E0-6D7DB4FB9AA5}" presName="ChildText" presStyleLbl="revTx" presStyleIdx="0" presStyleCnt="3">
        <dgm:presLayoutVars>
          <dgm:chMax val="0"/>
          <dgm:chPref val="0"/>
          <dgm:bulletEnabled val="1"/>
        </dgm:presLayoutVars>
      </dgm:prSet>
      <dgm:spPr/>
    </dgm:pt>
    <dgm:pt modelId="{9D22F25A-2B5F-4D85-AA5F-8FF3EEDDCB8E}" type="pres">
      <dgm:prSet presAssocID="{3A4793C9-C87B-4B24-B29C-3C97EBAB9278}" presName="sibTrans" presStyleCnt="0"/>
      <dgm:spPr/>
    </dgm:pt>
    <dgm:pt modelId="{98AC5D79-B7D0-4D4C-ACD7-816B8BA332B2}" type="pres">
      <dgm:prSet presAssocID="{7B88385A-A4F9-4F17-991D-E355A16D5A00}" presName="composite" presStyleCnt="0"/>
      <dgm:spPr/>
    </dgm:pt>
    <dgm:pt modelId="{864E23B5-565C-4A13-BFD4-564707F7D151}" type="pres">
      <dgm:prSet presAssocID="{7B88385A-A4F9-4F17-991D-E355A16D5A00}" presName="bentUpArrow1" presStyleLbl="alignImgPlace1" presStyleIdx="1" presStyleCnt="3"/>
      <dgm:spPr/>
    </dgm:pt>
    <dgm:pt modelId="{228B471D-7A2C-44F9-ACD2-B2D59A43C89D}" type="pres">
      <dgm:prSet presAssocID="{7B88385A-A4F9-4F17-991D-E355A16D5A00}" presName="ParentText" presStyleLbl="node1" presStyleIdx="1" presStyleCnt="4">
        <dgm:presLayoutVars>
          <dgm:chMax val="1"/>
          <dgm:chPref val="1"/>
          <dgm:bulletEnabled val="1"/>
        </dgm:presLayoutVars>
      </dgm:prSet>
      <dgm:spPr/>
    </dgm:pt>
    <dgm:pt modelId="{F172BEAB-A8B4-4D4C-9B5F-FE1AEC627B4F}" type="pres">
      <dgm:prSet presAssocID="{7B88385A-A4F9-4F17-991D-E355A16D5A00}" presName="ChildText" presStyleLbl="revTx" presStyleIdx="1" presStyleCnt="3">
        <dgm:presLayoutVars>
          <dgm:chMax val="0"/>
          <dgm:chPref val="0"/>
          <dgm:bulletEnabled val="1"/>
        </dgm:presLayoutVars>
      </dgm:prSet>
      <dgm:spPr/>
    </dgm:pt>
    <dgm:pt modelId="{FA58F07E-C93F-4A18-A72A-E2B0018C724F}" type="pres">
      <dgm:prSet presAssocID="{525EF56A-E929-4710-8FB6-D8C308F4EBEB}" presName="sibTrans" presStyleCnt="0"/>
      <dgm:spPr/>
    </dgm:pt>
    <dgm:pt modelId="{65B56EB8-D60A-41C8-92CE-85D78668045E}" type="pres">
      <dgm:prSet presAssocID="{C5F25223-04A2-46EE-9335-7084B073689B}" presName="composite" presStyleCnt="0"/>
      <dgm:spPr/>
    </dgm:pt>
    <dgm:pt modelId="{2016936E-9869-42A3-ABF9-D3558B69E082}" type="pres">
      <dgm:prSet presAssocID="{C5F25223-04A2-46EE-9335-7084B073689B}" presName="bentUpArrow1" presStyleLbl="alignImgPlace1" presStyleIdx="2" presStyleCnt="3"/>
      <dgm:spPr/>
    </dgm:pt>
    <dgm:pt modelId="{BF08150F-015D-41A4-8A68-674A6E5A389F}" type="pres">
      <dgm:prSet presAssocID="{C5F25223-04A2-46EE-9335-7084B073689B}" presName="ParentText" presStyleLbl="node1" presStyleIdx="2" presStyleCnt="4" custLinFactNeighborX="111" custLinFactNeighborY="2105">
        <dgm:presLayoutVars>
          <dgm:chMax val="1"/>
          <dgm:chPref val="1"/>
          <dgm:bulletEnabled val="1"/>
        </dgm:presLayoutVars>
      </dgm:prSet>
      <dgm:spPr/>
    </dgm:pt>
    <dgm:pt modelId="{90CDA2BD-03F5-4C8C-BD4F-026FD7648374}" type="pres">
      <dgm:prSet presAssocID="{C5F25223-04A2-46EE-9335-7084B073689B}" presName="ChildText" presStyleLbl="revTx" presStyleIdx="2" presStyleCnt="3">
        <dgm:presLayoutVars>
          <dgm:chMax val="0"/>
          <dgm:chPref val="0"/>
          <dgm:bulletEnabled val="1"/>
        </dgm:presLayoutVars>
      </dgm:prSet>
      <dgm:spPr/>
    </dgm:pt>
    <dgm:pt modelId="{64E7776D-F586-41D9-AA1D-52949AEC5991}" type="pres">
      <dgm:prSet presAssocID="{9179A2D7-197A-4B77-8F1D-B10598676D1A}" presName="sibTrans" presStyleCnt="0"/>
      <dgm:spPr/>
    </dgm:pt>
    <dgm:pt modelId="{0554A003-8E97-495E-8A71-C442C3407092}" type="pres">
      <dgm:prSet presAssocID="{43CE7778-AE70-4974-9B86-99022E814574}" presName="composite" presStyleCnt="0"/>
      <dgm:spPr/>
    </dgm:pt>
    <dgm:pt modelId="{3FBBBEAF-268D-4FF5-999D-90A5ECEFCF49}" type="pres">
      <dgm:prSet presAssocID="{43CE7778-AE70-4974-9B86-99022E814574}" presName="ParentText" presStyleLbl="node1" presStyleIdx="3" presStyleCnt="4">
        <dgm:presLayoutVars>
          <dgm:chMax val="1"/>
          <dgm:chPref val="1"/>
          <dgm:bulletEnabled val="1"/>
        </dgm:presLayoutVars>
      </dgm:prSet>
      <dgm:spPr/>
    </dgm:pt>
  </dgm:ptLst>
  <dgm:cxnLst>
    <dgm:cxn modelId="{274F5009-D867-4EE8-B216-B5BEB0A5BA0B}" srcId="{6DE7A668-A7B0-45E4-8C94-AA7F69F58B99}" destId="{7B88385A-A4F9-4F17-991D-E355A16D5A00}" srcOrd="1" destOrd="0" parTransId="{86F462D6-0C85-410A-9CE7-00DB3B16A62A}" sibTransId="{525EF56A-E929-4710-8FB6-D8C308F4EBEB}"/>
    <dgm:cxn modelId="{770D8223-7566-4BBE-9A76-30BF1FA2BF3F}" srcId="{6DE7A668-A7B0-45E4-8C94-AA7F69F58B99}" destId="{91314C2C-6D7A-4314-B9E0-6D7DB4FB9AA5}" srcOrd="0" destOrd="0" parTransId="{04B441D5-3638-4314-9DF2-1AA3A0FBEDC1}" sibTransId="{3A4793C9-C87B-4B24-B29C-3C97EBAB9278}"/>
    <dgm:cxn modelId="{7DFC2936-E6B6-4222-91D9-732B1E9A39FD}" srcId="{6DE7A668-A7B0-45E4-8C94-AA7F69F58B99}" destId="{C5F25223-04A2-46EE-9335-7084B073689B}" srcOrd="2" destOrd="0" parTransId="{4F243054-BBFC-4166-8587-ECC0F9C95CE8}" sibTransId="{9179A2D7-197A-4B77-8F1D-B10598676D1A}"/>
    <dgm:cxn modelId="{A9CB6364-7C58-4AF3-B28F-DC4CC8E94DB8}" type="presOf" srcId="{C5F25223-04A2-46EE-9335-7084B073689B}" destId="{BF08150F-015D-41A4-8A68-674A6E5A389F}" srcOrd="0" destOrd="0" presId="urn:microsoft.com/office/officeart/2005/8/layout/StepDownProcess"/>
    <dgm:cxn modelId="{AE4DB84A-0CB8-4F7A-B274-3AECD898C1D3}" srcId="{6DE7A668-A7B0-45E4-8C94-AA7F69F58B99}" destId="{43CE7778-AE70-4974-9B86-99022E814574}" srcOrd="3" destOrd="0" parTransId="{8A06B853-BC15-47D3-9281-35EE2A29FCC1}" sibTransId="{CB336D39-95B1-4D6E-AECF-C7D8F8925286}"/>
    <dgm:cxn modelId="{A4FDA0A5-35BB-45F0-A732-5B25DA2F505D}" type="presOf" srcId="{7B88385A-A4F9-4F17-991D-E355A16D5A00}" destId="{228B471D-7A2C-44F9-ACD2-B2D59A43C89D}" srcOrd="0" destOrd="0" presId="urn:microsoft.com/office/officeart/2005/8/layout/StepDownProcess"/>
    <dgm:cxn modelId="{7E7CBDC5-432E-4073-BBA6-B2414F4C8488}" type="presOf" srcId="{43CE7778-AE70-4974-9B86-99022E814574}" destId="{3FBBBEAF-268D-4FF5-999D-90A5ECEFCF49}" srcOrd="0" destOrd="0" presId="urn:microsoft.com/office/officeart/2005/8/layout/StepDownProcess"/>
    <dgm:cxn modelId="{0EC3EEC9-4C72-439F-B099-E69345B8A05C}" type="presOf" srcId="{91314C2C-6D7A-4314-B9E0-6D7DB4FB9AA5}" destId="{651B69EE-52BF-4735-8D3F-B51BCDF088D5}" srcOrd="0" destOrd="0" presId="urn:microsoft.com/office/officeart/2005/8/layout/StepDownProcess"/>
    <dgm:cxn modelId="{4117E0E1-160C-4158-9A0B-C89287763E12}" type="presOf" srcId="{6DE7A668-A7B0-45E4-8C94-AA7F69F58B99}" destId="{F3D41E6E-D403-4D5B-83F7-FCCE7C1DE1B8}" srcOrd="0" destOrd="0" presId="urn:microsoft.com/office/officeart/2005/8/layout/StepDownProcess"/>
    <dgm:cxn modelId="{CC87E851-EC4A-4D14-885A-5600D02CFFDA}" type="presParOf" srcId="{F3D41E6E-D403-4D5B-83F7-FCCE7C1DE1B8}" destId="{302092CB-1C75-4D25-93E9-5A774462512D}" srcOrd="0" destOrd="0" presId="urn:microsoft.com/office/officeart/2005/8/layout/StepDownProcess"/>
    <dgm:cxn modelId="{901D80B1-944F-478B-B185-D31D8E2634C2}" type="presParOf" srcId="{302092CB-1C75-4D25-93E9-5A774462512D}" destId="{14AC5BD8-4BFA-41FA-9C60-46199DA90D04}" srcOrd="0" destOrd="0" presId="urn:microsoft.com/office/officeart/2005/8/layout/StepDownProcess"/>
    <dgm:cxn modelId="{BF75B6C1-9E3F-432F-88EE-0E17CF95217A}" type="presParOf" srcId="{302092CB-1C75-4D25-93E9-5A774462512D}" destId="{651B69EE-52BF-4735-8D3F-B51BCDF088D5}" srcOrd="1" destOrd="0" presId="urn:microsoft.com/office/officeart/2005/8/layout/StepDownProcess"/>
    <dgm:cxn modelId="{9C4A1923-E0A4-486E-A957-84B7CA5023AF}" type="presParOf" srcId="{302092CB-1C75-4D25-93E9-5A774462512D}" destId="{1513CF87-D0DC-4E10-A8FC-5F8CB5390FEE}" srcOrd="2" destOrd="0" presId="urn:microsoft.com/office/officeart/2005/8/layout/StepDownProcess"/>
    <dgm:cxn modelId="{C09412CD-F998-4057-964A-BB499F761875}" type="presParOf" srcId="{F3D41E6E-D403-4D5B-83F7-FCCE7C1DE1B8}" destId="{9D22F25A-2B5F-4D85-AA5F-8FF3EEDDCB8E}" srcOrd="1" destOrd="0" presId="urn:microsoft.com/office/officeart/2005/8/layout/StepDownProcess"/>
    <dgm:cxn modelId="{220906CF-F9F0-49FB-93AF-3EB48A34AEF5}" type="presParOf" srcId="{F3D41E6E-D403-4D5B-83F7-FCCE7C1DE1B8}" destId="{98AC5D79-B7D0-4D4C-ACD7-816B8BA332B2}" srcOrd="2" destOrd="0" presId="urn:microsoft.com/office/officeart/2005/8/layout/StepDownProcess"/>
    <dgm:cxn modelId="{455BEAEA-6C1F-4E66-ADDC-61F2C6291492}" type="presParOf" srcId="{98AC5D79-B7D0-4D4C-ACD7-816B8BA332B2}" destId="{864E23B5-565C-4A13-BFD4-564707F7D151}" srcOrd="0" destOrd="0" presId="urn:microsoft.com/office/officeart/2005/8/layout/StepDownProcess"/>
    <dgm:cxn modelId="{02DEF9DE-F87A-48D0-A5A1-9C9FF56BFC26}" type="presParOf" srcId="{98AC5D79-B7D0-4D4C-ACD7-816B8BA332B2}" destId="{228B471D-7A2C-44F9-ACD2-B2D59A43C89D}" srcOrd="1" destOrd="0" presId="urn:microsoft.com/office/officeart/2005/8/layout/StepDownProcess"/>
    <dgm:cxn modelId="{5EFE8351-11E2-4B86-A831-A6AF2A176912}" type="presParOf" srcId="{98AC5D79-B7D0-4D4C-ACD7-816B8BA332B2}" destId="{F172BEAB-A8B4-4D4C-9B5F-FE1AEC627B4F}" srcOrd="2" destOrd="0" presId="urn:microsoft.com/office/officeart/2005/8/layout/StepDownProcess"/>
    <dgm:cxn modelId="{981A1136-16A8-4269-929F-87C20835553F}" type="presParOf" srcId="{F3D41E6E-D403-4D5B-83F7-FCCE7C1DE1B8}" destId="{FA58F07E-C93F-4A18-A72A-E2B0018C724F}" srcOrd="3" destOrd="0" presId="urn:microsoft.com/office/officeart/2005/8/layout/StepDownProcess"/>
    <dgm:cxn modelId="{0C612E01-6314-4875-97D1-0811DEE8EC65}" type="presParOf" srcId="{F3D41E6E-D403-4D5B-83F7-FCCE7C1DE1B8}" destId="{65B56EB8-D60A-41C8-92CE-85D78668045E}" srcOrd="4" destOrd="0" presId="urn:microsoft.com/office/officeart/2005/8/layout/StepDownProcess"/>
    <dgm:cxn modelId="{58C37345-D938-4D8B-B855-F040C6CFB769}" type="presParOf" srcId="{65B56EB8-D60A-41C8-92CE-85D78668045E}" destId="{2016936E-9869-42A3-ABF9-D3558B69E082}" srcOrd="0" destOrd="0" presId="urn:microsoft.com/office/officeart/2005/8/layout/StepDownProcess"/>
    <dgm:cxn modelId="{B115CCEF-09EB-48B3-B63D-8816FF4D4B0C}" type="presParOf" srcId="{65B56EB8-D60A-41C8-92CE-85D78668045E}" destId="{BF08150F-015D-41A4-8A68-674A6E5A389F}" srcOrd="1" destOrd="0" presId="urn:microsoft.com/office/officeart/2005/8/layout/StepDownProcess"/>
    <dgm:cxn modelId="{CCBCF214-D80F-4B92-81AC-6A7193221D93}" type="presParOf" srcId="{65B56EB8-D60A-41C8-92CE-85D78668045E}" destId="{90CDA2BD-03F5-4C8C-BD4F-026FD7648374}" srcOrd="2" destOrd="0" presId="urn:microsoft.com/office/officeart/2005/8/layout/StepDownProcess"/>
    <dgm:cxn modelId="{011AFD0C-66D5-4812-88CA-B3482AA82C32}" type="presParOf" srcId="{F3D41E6E-D403-4D5B-83F7-FCCE7C1DE1B8}" destId="{64E7776D-F586-41D9-AA1D-52949AEC5991}" srcOrd="5" destOrd="0" presId="urn:microsoft.com/office/officeart/2005/8/layout/StepDownProcess"/>
    <dgm:cxn modelId="{294EB9BE-683C-4471-B9F1-BA28E697A7D3}" type="presParOf" srcId="{F3D41E6E-D403-4D5B-83F7-FCCE7C1DE1B8}" destId="{0554A003-8E97-495E-8A71-C442C3407092}" srcOrd="6" destOrd="0" presId="urn:microsoft.com/office/officeart/2005/8/layout/StepDownProcess"/>
    <dgm:cxn modelId="{57E18D86-07E9-4D4D-8474-A0100A881F4F}" type="presParOf" srcId="{0554A003-8E97-495E-8A71-C442C3407092}" destId="{3FBBBEAF-268D-4FF5-999D-90A5ECEFCF4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E7A668-A7B0-45E4-8C94-AA7F69F58B99}" type="doc">
      <dgm:prSet loTypeId="urn:microsoft.com/office/officeart/2005/8/layout/StepDownProcess" loCatId="process" qsTypeId="urn:microsoft.com/office/officeart/2005/8/quickstyle/3d2" qsCatId="3D" csTypeId="urn:microsoft.com/office/officeart/2005/8/colors/accent2_2" csCatId="accent2"/>
      <dgm:spPr/>
      <dgm:t>
        <a:bodyPr/>
        <a:lstStyle/>
        <a:p>
          <a:endParaRPr lang="en-SX"/>
        </a:p>
      </dgm:t>
    </dgm:pt>
    <dgm:pt modelId="{91314C2C-6D7A-4314-B9E0-6D7DB4FB9AA5}">
      <dgm:prSet/>
      <dgm:spPr/>
      <dgm:t>
        <a:bodyPr/>
        <a:lstStyle/>
        <a:p>
          <a:r>
            <a:rPr lang="en-US"/>
            <a:t>Pick random integer number K</a:t>
          </a:r>
          <a:endParaRPr lang="en-SX"/>
        </a:p>
      </dgm:t>
    </dgm:pt>
    <dgm:pt modelId="{04B441D5-3638-4314-9DF2-1AA3A0FBEDC1}" type="parTrans" cxnId="{770D8223-7566-4BBE-9A76-30BF1FA2BF3F}">
      <dgm:prSet/>
      <dgm:spPr/>
      <dgm:t>
        <a:bodyPr/>
        <a:lstStyle/>
        <a:p>
          <a:endParaRPr lang="en-SX"/>
        </a:p>
      </dgm:t>
    </dgm:pt>
    <dgm:pt modelId="{3A4793C9-C87B-4B24-B29C-3C97EBAB9278}" type="sibTrans" cxnId="{770D8223-7566-4BBE-9A76-30BF1FA2BF3F}">
      <dgm:prSet/>
      <dgm:spPr/>
      <dgm:t>
        <a:bodyPr/>
        <a:lstStyle/>
        <a:p>
          <a:endParaRPr lang="en-SX"/>
        </a:p>
      </dgm:t>
    </dgm:pt>
    <dgm:pt modelId="{7B88385A-A4F9-4F17-991D-E355A16D5A00}">
      <dgm:prSet/>
      <dgm:spPr>
        <a:blipFill>
          <a:blip xmlns:r="http://schemas.openxmlformats.org/officeDocument/2006/relationships" r:embed="rId1"/>
          <a:stretch>
            <a:fillRect/>
          </a:stretch>
        </a:blipFill>
      </dgm:spPr>
      <dgm:t>
        <a:bodyPr/>
        <a:lstStyle/>
        <a:p>
          <a:r>
            <a:rPr lang="en-SX">
              <a:noFill/>
            </a:rPr>
            <a:t> </a:t>
          </a:r>
        </a:p>
      </dgm:t>
    </dgm:pt>
    <dgm:pt modelId="{86F462D6-0C85-410A-9CE7-00DB3B16A62A}" type="parTrans" cxnId="{274F5009-D867-4EE8-B216-B5BEB0A5BA0B}">
      <dgm:prSet/>
      <dgm:spPr/>
      <dgm:t>
        <a:bodyPr/>
        <a:lstStyle/>
        <a:p>
          <a:endParaRPr lang="en-SX"/>
        </a:p>
      </dgm:t>
    </dgm:pt>
    <dgm:pt modelId="{525EF56A-E929-4710-8FB6-D8C308F4EBEB}" type="sibTrans" cxnId="{274F5009-D867-4EE8-B216-B5BEB0A5BA0B}">
      <dgm:prSet/>
      <dgm:spPr/>
      <dgm:t>
        <a:bodyPr/>
        <a:lstStyle/>
        <a:p>
          <a:endParaRPr lang="en-SX"/>
        </a:p>
      </dgm:t>
    </dgm:pt>
    <dgm:pt modelId="{C5F25223-04A2-46EE-9335-7084B073689B}">
      <dgm:prSet/>
      <dgm:spPr>
        <a:blipFill>
          <a:blip xmlns:r="http://schemas.openxmlformats.org/officeDocument/2006/relationships" r:embed="rId2"/>
          <a:stretch>
            <a:fillRect/>
          </a:stretch>
        </a:blipFill>
      </dgm:spPr>
      <dgm:t>
        <a:bodyPr/>
        <a:lstStyle/>
        <a:p>
          <a:r>
            <a:rPr lang="en-SX">
              <a:noFill/>
            </a:rPr>
            <a:t> </a:t>
          </a:r>
        </a:p>
      </dgm:t>
    </dgm:pt>
    <dgm:pt modelId="{4F243054-BBFC-4166-8587-ECC0F9C95CE8}" type="parTrans" cxnId="{7DFC2936-E6B6-4222-91D9-732B1E9A39FD}">
      <dgm:prSet/>
      <dgm:spPr/>
      <dgm:t>
        <a:bodyPr/>
        <a:lstStyle/>
        <a:p>
          <a:endParaRPr lang="en-SX"/>
        </a:p>
      </dgm:t>
    </dgm:pt>
    <dgm:pt modelId="{9179A2D7-197A-4B77-8F1D-B10598676D1A}" type="sibTrans" cxnId="{7DFC2936-E6B6-4222-91D9-732B1E9A39FD}">
      <dgm:prSet/>
      <dgm:spPr/>
      <dgm:t>
        <a:bodyPr/>
        <a:lstStyle/>
        <a:p>
          <a:endParaRPr lang="en-SX"/>
        </a:p>
      </dgm:t>
    </dgm:pt>
    <dgm:pt modelId="{43CE7778-AE70-4974-9B86-99022E814574}">
      <dgm:prSet/>
      <dgm:spPr>
        <a:blipFill>
          <a:blip xmlns:r="http://schemas.openxmlformats.org/officeDocument/2006/relationships" r:embed="rId3"/>
          <a:stretch>
            <a:fillRect/>
          </a:stretch>
        </a:blipFill>
      </dgm:spPr>
      <dgm:t>
        <a:bodyPr/>
        <a:lstStyle/>
        <a:p>
          <a:r>
            <a:rPr lang="en-SX">
              <a:noFill/>
            </a:rPr>
            <a:t> </a:t>
          </a:r>
        </a:p>
      </dgm:t>
    </dgm:pt>
    <dgm:pt modelId="{8A06B853-BC15-47D3-9281-35EE2A29FCC1}" type="parTrans" cxnId="{AE4DB84A-0CB8-4F7A-B274-3AECD898C1D3}">
      <dgm:prSet/>
      <dgm:spPr/>
      <dgm:t>
        <a:bodyPr/>
        <a:lstStyle/>
        <a:p>
          <a:endParaRPr lang="en-SX"/>
        </a:p>
      </dgm:t>
    </dgm:pt>
    <dgm:pt modelId="{CB336D39-95B1-4D6E-AECF-C7D8F8925286}" type="sibTrans" cxnId="{AE4DB84A-0CB8-4F7A-B274-3AECD898C1D3}">
      <dgm:prSet/>
      <dgm:spPr/>
      <dgm:t>
        <a:bodyPr/>
        <a:lstStyle/>
        <a:p>
          <a:endParaRPr lang="en-SX"/>
        </a:p>
      </dgm:t>
    </dgm:pt>
    <dgm:pt modelId="{F3D41E6E-D403-4D5B-83F7-FCCE7C1DE1B8}" type="pres">
      <dgm:prSet presAssocID="{6DE7A668-A7B0-45E4-8C94-AA7F69F58B99}" presName="rootnode" presStyleCnt="0">
        <dgm:presLayoutVars>
          <dgm:chMax/>
          <dgm:chPref/>
          <dgm:dir/>
          <dgm:animLvl val="lvl"/>
        </dgm:presLayoutVars>
      </dgm:prSet>
      <dgm:spPr/>
    </dgm:pt>
    <dgm:pt modelId="{302092CB-1C75-4D25-93E9-5A774462512D}" type="pres">
      <dgm:prSet presAssocID="{91314C2C-6D7A-4314-B9E0-6D7DB4FB9AA5}" presName="composite" presStyleCnt="0"/>
      <dgm:spPr/>
    </dgm:pt>
    <dgm:pt modelId="{14AC5BD8-4BFA-41FA-9C60-46199DA90D04}" type="pres">
      <dgm:prSet presAssocID="{91314C2C-6D7A-4314-B9E0-6D7DB4FB9AA5}" presName="bentUpArrow1" presStyleLbl="alignImgPlace1" presStyleIdx="0" presStyleCnt="3"/>
      <dgm:spPr/>
    </dgm:pt>
    <dgm:pt modelId="{651B69EE-52BF-4735-8D3F-B51BCDF088D5}" type="pres">
      <dgm:prSet presAssocID="{91314C2C-6D7A-4314-B9E0-6D7DB4FB9AA5}" presName="ParentText" presStyleLbl="node1" presStyleIdx="0" presStyleCnt="4">
        <dgm:presLayoutVars>
          <dgm:chMax val="1"/>
          <dgm:chPref val="1"/>
          <dgm:bulletEnabled val="1"/>
        </dgm:presLayoutVars>
      </dgm:prSet>
      <dgm:spPr/>
    </dgm:pt>
    <dgm:pt modelId="{1513CF87-D0DC-4E10-A8FC-5F8CB5390FEE}" type="pres">
      <dgm:prSet presAssocID="{91314C2C-6D7A-4314-B9E0-6D7DB4FB9AA5}" presName="ChildText" presStyleLbl="revTx" presStyleIdx="0" presStyleCnt="3">
        <dgm:presLayoutVars>
          <dgm:chMax val="0"/>
          <dgm:chPref val="0"/>
          <dgm:bulletEnabled val="1"/>
        </dgm:presLayoutVars>
      </dgm:prSet>
      <dgm:spPr/>
    </dgm:pt>
    <dgm:pt modelId="{9D22F25A-2B5F-4D85-AA5F-8FF3EEDDCB8E}" type="pres">
      <dgm:prSet presAssocID="{3A4793C9-C87B-4B24-B29C-3C97EBAB9278}" presName="sibTrans" presStyleCnt="0"/>
      <dgm:spPr/>
    </dgm:pt>
    <dgm:pt modelId="{98AC5D79-B7D0-4D4C-ACD7-816B8BA332B2}" type="pres">
      <dgm:prSet presAssocID="{7B88385A-A4F9-4F17-991D-E355A16D5A00}" presName="composite" presStyleCnt="0"/>
      <dgm:spPr/>
    </dgm:pt>
    <dgm:pt modelId="{864E23B5-565C-4A13-BFD4-564707F7D151}" type="pres">
      <dgm:prSet presAssocID="{7B88385A-A4F9-4F17-991D-E355A16D5A00}" presName="bentUpArrow1" presStyleLbl="alignImgPlace1" presStyleIdx="1" presStyleCnt="3"/>
      <dgm:spPr/>
    </dgm:pt>
    <dgm:pt modelId="{228B471D-7A2C-44F9-ACD2-B2D59A43C89D}" type="pres">
      <dgm:prSet presAssocID="{7B88385A-A4F9-4F17-991D-E355A16D5A00}" presName="ParentText" presStyleLbl="node1" presStyleIdx="1" presStyleCnt="4">
        <dgm:presLayoutVars>
          <dgm:chMax val="1"/>
          <dgm:chPref val="1"/>
          <dgm:bulletEnabled val="1"/>
        </dgm:presLayoutVars>
      </dgm:prSet>
      <dgm:spPr/>
    </dgm:pt>
    <dgm:pt modelId="{F172BEAB-A8B4-4D4C-9B5F-FE1AEC627B4F}" type="pres">
      <dgm:prSet presAssocID="{7B88385A-A4F9-4F17-991D-E355A16D5A00}" presName="ChildText" presStyleLbl="revTx" presStyleIdx="1" presStyleCnt="3">
        <dgm:presLayoutVars>
          <dgm:chMax val="0"/>
          <dgm:chPref val="0"/>
          <dgm:bulletEnabled val="1"/>
        </dgm:presLayoutVars>
      </dgm:prSet>
      <dgm:spPr/>
    </dgm:pt>
    <dgm:pt modelId="{FA58F07E-C93F-4A18-A72A-E2B0018C724F}" type="pres">
      <dgm:prSet presAssocID="{525EF56A-E929-4710-8FB6-D8C308F4EBEB}" presName="sibTrans" presStyleCnt="0"/>
      <dgm:spPr/>
    </dgm:pt>
    <dgm:pt modelId="{65B56EB8-D60A-41C8-92CE-85D78668045E}" type="pres">
      <dgm:prSet presAssocID="{C5F25223-04A2-46EE-9335-7084B073689B}" presName="composite" presStyleCnt="0"/>
      <dgm:spPr/>
    </dgm:pt>
    <dgm:pt modelId="{2016936E-9869-42A3-ABF9-D3558B69E082}" type="pres">
      <dgm:prSet presAssocID="{C5F25223-04A2-46EE-9335-7084B073689B}" presName="bentUpArrow1" presStyleLbl="alignImgPlace1" presStyleIdx="2" presStyleCnt="3"/>
      <dgm:spPr/>
    </dgm:pt>
    <dgm:pt modelId="{BF08150F-015D-41A4-8A68-674A6E5A389F}" type="pres">
      <dgm:prSet presAssocID="{C5F25223-04A2-46EE-9335-7084B073689B}" presName="ParentText" presStyleLbl="node1" presStyleIdx="2" presStyleCnt="4" custLinFactNeighborX="111" custLinFactNeighborY="2105">
        <dgm:presLayoutVars>
          <dgm:chMax val="1"/>
          <dgm:chPref val="1"/>
          <dgm:bulletEnabled val="1"/>
        </dgm:presLayoutVars>
      </dgm:prSet>
      <dgm:spPr/>
    </dgm:pt>
    <dgm:pt modelId="{90CDA2BD-03F5-4C8C-BD4F-026FD7648374}" type="pres">
      <dgm:prSet presAssocID="{C5F25223-04A2-46EE-9335-7084B073689B}" presName="ChildText" presStyleLbl="revTx" presStyleIdx="2" presStyleCnt="3">
        <dgm:presLayoutVars>
          <dgm:chMax val="0"/>
          <dgm:chPref val="0"/>
          <dgm:bulletEnabled val="1"/>
        </dgm:presLayoutVars>
      </dgm:prSet>
      <dgm:spPr/>
    </dgm:pt>
    <dgm:pt modelId="{64E7776D-F586-41D9-AA1D-52949AEC5991}" type="pres">
      <dgm:prSet presAssocID="{9179A2D7-197A-4B77-8F1D-B10598676D1A}" presName="sibTrans" presStyleCnt="0"/>
      <dgm:spPr/>
    </dgm:pt>
    <dgm:pt modelId="{0554A003-8E97-495E-8A71-C442C3407092}" type="pres">
      <dgm:prSet presAssocID="{43CE7778-AE70-4974-9B86-99022E814574}" presName="composite" presStyleCnt="0"/>
      <dgm:spPr/>
    </dgm:pt>
    <dgm:pt modelId="{3FBBBEAF-268D-4FF5-999D-90A5ECEFCF49}" type="pres">
      <dgm:prSet presAssocID="{43CE7778-AE70-4974-9B86-99022E814574}" presName="ParentText" presStyleLbl="node1" presStyleIdx="3" presStyleCnt="4">
        <dgm:presLayoutVars>
          <dgm:chMax val="1"/>
          <dgm:chPref val="1"/>
          <dgm:bulletEnabled val="1"/>
        </dgm:presLayoutVars>
      </dgm:prSet>
      <dgm:spPr/>
    </dgm:pt>
  </dgm:ptLst>
  <dgm:cxnLst>
    <dgm:cxn modelId="{274F5009-D867-4EE8-B216-B5BEB0A5BA0B}" srcId="{6DE7A668-A7B0-45E4-8C94-AA7F69F58B99}" destId="{7B88385A-A4F9-4F17-991D-E355A16D5A00}" srcOrd="1" destOrd="0" parTransId="{86F462D6-0C85-410A-9CE7-00DB3B16A62A}" sibTransId="{525EF56A-E929-4710-8FB6-D8C308F4EBEB}"/>
    <dgm:cxn modelId="{770D8223-7566-4BBE-9A76-30BF1FA2BF3F}" srcId="{6DE7A668-A7B0-45E4-8C94-AA7F69F58B99}" destId="{91314C2C-6D7A-4314-B9E0-6D7DB4FB9AA5}" srcOrd="0" destOrd="0" parTransId="{04B441D5-3638-4314-9DF2-1AA3A0FBEDC1}" sibTransId="{3A4793C9-C87B-4B24-B29C-3C97EBAB9278}"/>
    <dgm:cxn modelId="{7DFC2936-E6B6-4222-91D9-732B1E9A39FD}" srcId="{6DE7A668-A7B0-45E4-8C94-AA7F69F58B99}" destId="{C5F25223-04A2-46EE-9335-7084B073689B}" srcOrd="2" destOrd="0" parTransId="{4F243054-BBFC-4166-8587-ECC0F9C95CE8}" sibTransId="{9179A2D7-197A-4B77-8F1D-B10598676D1A}"/>
    <dgm:cxn modelId="{A9CB6364-7C58-4AF3-B28F-DC4CC8E94DB8}" type="presOf" srcId="{C5F25223-04A2-46EE-9335-7084B073689B}" destId="{BF08150F-015D-41A4-8A68-674A6E5A389F}" srcOrd="0" destOrd="0" presId="urn:microsoft.com/office/officeart/2005/8/layout/StepDownProcess"/>
    <dgm:cxn modelId="{AE4DB84A-0CB8-4F7A-B274-3AECD898C1D3}" srcId="{6DE7A668-A7B0-45E4-8C94-AA7F69F58B99}" destId="{43CE7778-AE70-4974-9B86-99022E814574}" srcOrd="3" destOrd="0" parTransId="{8A06B853-BC15-47D3-9281-35EE2A29FCC1}" sibTransId="{CB336D39-95B1-4D6E-AECF-C7D8F8925286}"/>
    <dgm:cxn modelId="{A4FDA0A5-35BB-45F0-A732-5B25DA2F505D}" type="presOf" srcId="{7B88385A-A4F9-4F17-991D-E355A16D5A00}" destId="{228B471D-7A2C-44F9-ACD2-B2D59A43C89D}" srcOrd="0" destOrd="0" presId="urn:microsoft.com/office/officeart/2005/8/layout/StepDownProcess"/>
    <dgm:cxn modelId="{7E7CBDC5-432E-4073-BBA6-B2414F4C8488}" type="presOf" srcId="{43CE7778-AE70-4974-9B86-99022E814574}" destId="{3FBBBEAF-268D-4FF5-999D-90A5ECEFCF49}" srcOrd="0" destOrd="0" presId="urn:microsoft.com/office/officeart/2005/8/layout/StepDownProcess"/>
    <dgm:cxn modelId="{0EC3EEC9-4C72-439F-B099-E69345B8A05C}" type="presOf" srcId="{91314C2C-6D7A-4314-B9E0-6D7DB4FB9AA5}" destId="{651B69EE-52BF-4735-8D3F-B51BCDF088D5}" srcOrd="0" destOrd="0" presId="urn:microsoft.com/office/officeart/2005/8/layout/StepDownProcess"/>
    <dgm:cxn modelId="{4117E0E1-160C-4158-9A0B-C89287763E12}" type="presOf" srcId="{6DE7A668-A7B0-45E4-8C94-AA7F69F58B99}" destId="{F3D41E6E-D403-4D5B-83F7-FCCE7C1DE1B8}" srcOrd="0" destOrd="0" presId="urn:microsoft.com/office/officeart/2005/8/layout/StepDownProcess"/>
    <dgm:cxn modelId="{CC87E851-EC4A-4D14-885A-5600D02CFFDA}" type="presParOf" srcId="{F3D41E6E-D403-4D5B-83F7-FCCE7C1DE1B8}" destId="{302092CB-1C75-4D25-93E9-5A774462512D}" srcOrd="0" destOrd="0" presId="urn:microsoft.com/office/officeart/2005/8/layout/StepDownProcess"/>
    <dgm:cxn modelId="{901D80B1-944F-478B-B185-D31D8E2634C2}" type="presParOf" srcId="{302092CB-1C75-4D25-93E9-5A774462512D}" destId="{14AC5BD8-4BFA-41FA-9C60-46199DA90D04}" srcOrd="0" destOrd="0" presId="urn:microsoft.com/office/officeart/2005/8/layout/StepDownProcess"/>
    <dgm:cxn modelId="{BF75B6C1-9E3F-432F-88EE-0E17CF95217A}" type="presParOf" srcId="{302092CB-1C75-4D25-93E9-5A774462512D}" destId="{651B69EE-52BF-4735-8D3F-B51BCDF088D5}" srcOrd="1" destOrd="0" presId="urn:microsoft.com/office/officeart/2005/8/layout/StepDownProcess"/>
    <dgm:cxn modelId="{9C4A1923-E0A4-486E-A957-84B7CA5023AF}" type="presParOf" srcId="{302092CB-1C75-4D25-93E9-5A774462512D}" destId="{1513CF87-D0DC-4E10-A8FC-5F8CB5390FEE}" srcOrd="2" destOrd="0" presId="urn:microsoft.com/office/officeart/2005/8/layout/StepDownProcess"/>
    <dgm:cxn modelId="{C09412CD-F998-4057-964A-BB499F761875}" type="presParOf" srcId="{F3D41E6E-D403-4D5B-83F7-FCCE7C1DE1B8}" destId="{9D22F25A-2B5F-4D85-AA5F-8FF3EEDDCB8E}" srcOrd="1" destOrd="0" presId="urn:microsoft.com/office/officeart/2005/8/layout/StepDownProcess"/>
    <dgm:cxn modelId="{220906CF-F9F0-49FB-93AF-3EB48A34AEF5}" type="presParOf" srcId="{F3D41E6E-D403-4D5B-83F7-FCCE7C1DE1B8}" destId="{98AC5D79-B7D0-4D4C-ACD7-816B8BA332B2}" srcOrd="2" destOrd="0" presId="urn:microsoft.com/office/officeart/2005/8/layout/StepDownProcess"/>
    <dgm:cxn modelId="{455BEAEA-6C1F-4E66-ADDC-61F2C6291492}" type="presParOf" srcId="{98AC5D79-B7D0-4D4C-ACD7-816B8BA332B2}" destId="{864E23B5-565C-4A13-BFD4-564707F7D151}" srcOrd="0" destOrd="0" presId="urn:microsoft.com/office/officeart/2005/8/layout/StepDownProcess"/>
    <dgm:cxn modelId="{02DEF9DE-F87A-48D0-A5A1-9C9FF56BFC26}" type="presParOf" srcId="{98AC5D79-B7D0-4D4C-ACD7-816B8BA332B2}" destId="{228B471D-7A2C-44F9-ACD2-B2D59A43C89D}" srcOrd="1" destOrd="0" presId="urn:microsoft.com/office/officeart/2005/8/layout/StepDownProcess"/>
    <dgm:cxn modelId="{5EFE8351-11E2-4B86-A831-A6AF2A176912}" type="presParOf" srcId="{98AC5D79-B7D0-4D4C-ACD7-816B8BA332B2}" destId="{F172BEAB-A8B4-4D4C-9B5F-FE1AEC627B4F}" srcOrd="2" destOrd="0" presId="urn:microsoft.com/office/officeart/2005/8/layout/StepDownProcess"/>
    <dgm:cxn modelId="{981A1136-16A8-4269-929F-87C20835553F}" type="presParOf" srcId="{F3D41E6E-D403-4D5B-83F7-FCCE7C1DE1B8}" destId="{FA58F07E-C93F-4A18-A72A-E2B0018C724F}" srcOrd="3" destOrd="0" presId="urn:microsoft.com/office/officeart/2005/8/layout/StepDownProcess"/>
    <dgm:cxn modelId="{0C612E01-6314-4875-97D1-0811DEE8EC65}" type="presParOf" srcId="{F3D41E6E-D403-4D5B-83F7-FCCE7C1DE1B8}" destId="{65B56EB8-D60A-41C8-92CE-85D78668045E}" srcOrd="4" destOrd="0" presId="urn:microsoft.com/office/officeart/2005/8/layout/StepDownProcess"/>
    <dgm:cxn modelId="{58C37345-D938-4D8B-B855-F040C6CFB769}" type="presParOf" srcId="{65B56EB8-D60A-41C8-92CE-85D78668045E}" destId="{2016936E-9869-42A3-ABF9-D3558B69E082}" srcOrd="0" destOrd="0" presId="urn:microsoft.com/office/officeart/2005/8/layout/StepDownProcess"/>
    <dgm:cxn modelId="{B115CCEF-09EB-48B3-B63D-8816FF4D4B0C}" type="presParOf" srcId="{65B56EB8-D60A-41C8-92CE-85D78668045E}" destId="{BF08150F-015D-41A4-8A68-674A6E5A389F}" srcOrd="1" destOrd="0" presId="urn:microsoft.com/office/officeart/2005/8/layout/StepDownProcess"/>
    <dgm:cxn modelId="{CCBCF214-D80F-4B92-81AC-6A7193221D93}" type="presParOf" srcId="{65B56EB8-D60A-41C8-92CE-85D78668045E}" destId="{90CDA2BD-03F5-4C8C-BD4F-026FD7648374}" srcOrd="2" destOrd="0" presId="urn:microsoft.com/office/officeart/2005/8/layout/StepDownProcess"/>
    <dgm:cxn modelId="{011AFD0C-66D5-4812-88CA-B3482AA82C32}" type="presParOf" srcId="{F3D41E6E-D403-4D5B-83F7-FCCE7C1DE1B8}" destId="{64E7776D-F586-41D9-AA1D-52949AEC5991}" srcOrd="5" destOrd="0" presId="urn:microsoft.com/office/officeart/2005/8/layout/StepDownProcess"/>
    <dgm:cxn modelId="{294EB9BE-683C-4471-B9F1-BA28E697A7D3}" type="presParOf" srcId="{F3D41E6E-D403-4D5B-83F7-FCCE7C1DE1B8}" destId="{0554A003-8E97-495E-8A71-C442C3407092}" srcOrd="6" destOrd="0" presId="urn:microsoft.com/office/officeart/2005/8/layout/StepDownProcess"/>
    <dgm:cxn modelId="{57E18D86-07E9-4D4D-8474-A0100A881F4F}" type="presParOf" srcId="{0554A003-8E97-495E-8A71-C442C3407092}" destId="{3FBBBEAF-268D-4FF5-999D-90A5ECEFCF49}"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1955EB9-F4B3-41D8-AF13-0212FE2F1A31}" type="doc">
      <dgm:prSet loTypeId="urn:microsoft.com/office/officeart/2005/8/layout/StepDownProcess" loCatId="process" qsTypeId="urn:microsoft.com/office/officeart/2005/8/quickstyle/3d2" qsCatId="3D" csTypeId="urn:microsoft.com/office/officeart/2005/8/colors/accent2_2" csCatId="accent2" phldr="1"/>
      <dgm:spPr/>
      <dgm:t>
        <a:bodyPr/>
        <a:lstStyle/>
        <a:p>
          <a:endParaRPr lang="en-SX"/>
        </a:p>
      </dgm:t>
    </dgm:pt>
    <mc:AlternateContent xmlns:mc="http://schemas.openxmlformats.org/markup-compatibility/2006" xmlns:a14="http://schemas.microsoft.com/office/drawing/2010/main">
      <mc:Choice Requires="a14">
        <dgm:pt modelId="{26018054-AC5B-44F4-B117-F12327303A19}">
          <dgm:prSet/>
          <dgm:spPr/>
          <dgm:t>
            <a:bodyPr/>
            <a:lstStyle/>
            <a:p>
              <a:r>
                <a:rPr lang="en-US"/>
                <a:t>Calculate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1</m:t>
                      </m:r>
                    </m:sub>
                  </m:sSub>
                </m:oMath>
              </a14:m>
              <a:endParaRPr lang="en-SX"/>
            </a:p>
          </dgm:t>
        </dgm:pt>
      </mc:Choice>
      <mc:Fallback xmlns="">
        <dgm:pt modelId="{26018054-AC5B-44F4-B117-F12327303A19}">
          <dgm:prSet/>
          <dgm:spPr/>
          <dgm:t>
            <a:bodyPr/>
            <a:lstStyle/>
            <a:p>
              <a:r>
                <a:rPr lang="en-US"/>
                <a:t>Calculate </a:t>
              </a:r>
              <a:r>
                <a:rPr lang="en-US" b="0" i="0"/>
                <a:t>𝑉_1</a:t>
              </a:r>
              <a:endParaRPr lang="en-SX"/>
            </a:p>
          </dgm:t>
        </dgm:pt>
      </mc:Fallback>
    </mc:AlternateContent>
    <dgm:pt modelId="{25E22EBD-9420-4F05-93BA-12AD816D8A62}" type="parTrans" cxnId="{5157F2CA-3729-4408-86ED-F7E75B8A4F5D}">
      <dgm:prSet/>
      <dgm:spPr/>
      <dgm:t>
        <a:bodyPr/>
        <a:lstStyle/>
        <a:p>
          <a:endParaRPr lang="en-SX"/>
        </a:p>
      </dgm:t>
    </dgm:pt>
    <dgm:pt modelId="{26034A76-2DDF-4EF6-A3A5-A874E8E6A9D0}" type="sibTrans" cxnId="{5157F2CA-3729-4408-86ED-F7E75B8A4F5D}">
      <dgm:prSet/>
      <dgm:spPr/>
      <dgm:t>
        <a:bodyPr/>
        <a:lstStyle/>
        <a:p>
          <a:endParaRPr lang="en-SX"/>
        </a:p>
      </dgm:t>
    </dgm:pt>
    <mc:AlternateContent xmlns:mc="http://schemas.openxmlformats.org/markup-compatibility/2006" xmlns:a14="http://schemas.microsoft.com/office/drawing/2010/main">
      <mc:Choice Requires="a14">
        <dgm:pt modelId="{910E401C-439F-46AB-BA54-1C7BB73A77CF}">
          <dgm:prSet/>
          <dgm:spPr/>
          <dgm:t>
            <a:bodyPr/>
            <a:lstStyle/>
            <a:p>
              <a:r>
                <a:rPr lang="en-US" dirty="0"/>
                <a:t>Calculate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2</m:t>
                      </m:r>
                    </m:sub>
                  </m:sSub>
                </m:oMath>
              </a14:m>
              <a:endParaRPr lang="en-SX" dirty="0"/>
            </a:p>
          </dgm:t>
        </dgm:pt>
      </mc:Choice>
      <mc:Fallback xmlns="">
        <dgm:pt modelId="{910E401C-439F-46AB-BA54-1C7BB73A77CF}">
          <dgm:prSet/>
          <dgm:spPr/>
          <dgm:t>
            <a:bodyPr/>
            <a:lstStyle/>
            <a:p>
              <a:r>
                <a:rPr lang="en-US" dirty="0"/>
                <a:t>Calculate </a:t>
              </a:r>
              <a:r>
                <a:rPr lang="en-US" b="0" i="0"/>
                <a:t>𝑉_2</a:t>
              </a:r>
              <a:endParaRPr lang="en-SX" dirty="0"/>
            </a:p>
          </dgm:t>
        </dgm:pt>
      </mc:Fallback>
    </mc:AlternateContent>
    <dgm:pt modelId="{11A2C0C8-BA69-4E85-897C-03E7152C9735}" type="parTrans" cxnId="{E113EC7A-166F-432D-9A6B-F53D71AE6A81}">
      <dgm:prSet/>
      <dgm:spPr/>
      <dgm:t>
        <a:bodyPr/>
        <a:lstStyle/>
        <a:p>
          <a:endParaRPr lang="en-SX"/>
        </a:p>
      </dgm:t>
    </dgm:pt>
    <dgm:pt modelId="{831B8922-E2C4-4E1B-A3E8-E6D7CC5BFDB7}" type="sibTrans" cxnId="{E113EC7A-166F-432D-9A6B-F53D71AE6A81}">
      <dgm:prSet/>
      <dgm:spPr/>
      <dgm:t>
        <a:bodyPr/>
        <a:lstStyle/>
        <a:p>
          <a:endParaRPr lang="en-SX"/>
        </a:p>
      </dgm:t>
    </dgm:pt>
    <mc:AlternateContent xmlns:mc="http://schemas.openxmlformats.org/markup-compatibility/2006" xmlns:a14="http://schemas.microsoft.com/office/drawing/2010/main">
      <mc:Choice Requires="a14">
        <dgm:pt modelId="{1421BE65-0081-42A8-8F65-57FC4878EF62}">
          <dgm:prSet/>
          <dgm:spPr/>
          <dgm:t>
            <a:bodyPr/>
            <a:lstStyle/>
            <a:p>
              <a:r>
                <a:rPr lang="en-US" dirty="0"/>
                <a:t>Assert </a:t>
              </a:r>
              <a14:m>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1</m:t>
                      </m:r>
                    </m:sub>
                  </m:sSub>
                  <m:r>
                    <a:rPr lang="en-US" b="0" i="1">
                      <a:latin typeface="Cambria Math" panose="02040503050406030204" pitchFamily="18" charset="0"/>
                    </a:rPr>
                    <m:t>=</m:t>
                  </m:r>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2</m:t>
                      </m:r>
                    </m:sub>
                  </m:sSub>
                </m:oMath>
              </a14:m>
              <a:endParaRPr lang="en-SX" dirty="0"/>
            </a:p>
          </dgm:t>
        </dgm:pt>
      </mc:Choice>
      <mc:Fallback xmlns="">
        <dgm:pt modelId="{1421BE65-0081-42A8-8F65-57FC4878EF62}">
          <dgm:prSet/>
          <dgm:spPr/>
          <dgm:t>
            <a:bodyPr/>
            <a:lstStyle/>
            <a:p>
              <a:r>
                <a:rPr lang="en-US" dirty="0"/>
                <a:t>Assert </a:t>
              </a:r>
              <a:r>
                <a:rPr lang="en-US" b="0" i="0"/>
                <a:t>𝑉_1=𝑉_2</a:t>
              </a:r>
              <a:endParaRPr lang="en-SX" dirty="0"/>
            </a:p>
          </dgm:t>
        </dgm:pt>
      </mc:Fallback>
    </mc:AlternateContent>
    <dgm:pt modelId="{D26C3560-9DD1-4B26-AAB1-3EB3DE4594DC}" type="parTrans" cxnId="{D32C3AA8-5F4A-45CC-BD78-69FEB0E31E60}">
      <dgm:prSet/>
      <dgm:spPr/>
      <dgm:t>
        <a:bodyPr/>
        <a:lstStyle/>
        <a:p>
          <a:endParaRPr lang="en-SX"/>
        </a:p>
      </dgm:t>
    </dgm:pt>
    <dgm:pt modelId="{AB470F37-1D9B-4307-8658-269A00E1CE0B}" type="sibTrans" cxnId="{D32C3AA8-5F4A-45CC-BD78-69FEB0E31E60}">
      <dgm:prSet/>
      <dgm:spPr/>
      <dgm:t>
        <a:bodyPr/>
        <a:lstStyle/>
        <a:p>
          <a:endParaRPr lang="en-SX"/>
        </a:p>
      </dgm:t>
    </dgm:pt>
    <dgm:pt modelId="{521E1CDC-788A-4B70-9137-725F8EBB9B6E}" type="pres">
      <dgm:prSet presAssocID="{D1955EB9-F4B3-41D8-AF13-0212FE2F1A31}" presName="rootnode" presStyleCnt="0">
        <dgm:presLayoutVars>
          <dgm:chMax/>
          <dgm:chPref/>
          <dgm:dir/>
          <dgm:animLvl val="lvl"/>
        </dgm:presLayoutVars>
      </dgm:prSet>
      <dgm:spPr/>
    </dgm:pt>
    <dgm:pt modelId="{D1211ABD-BF0D-407B-98B5-4DC6F87803A5}" type="pres">
      <dgm:prSet presAssocID="{26018054-AC5B-44F4-B117-F12327303A19}" presName="composite" presStyleCnt="0"/>
      <dgm:spPr/>
    </dgm:pt>
    <dgm:pt modelId="{488B50A5-18A7-4DDA-9164-91CC06BF55EB}" type="pres">
      <dgm:prSet presAssocID="{26018054-AC5B-44F4-B117-F12327303A19}" presName="bentUpArrow1" presStyleLbl="alignImgPlace1" presStyleIdx="0" presStyleCnt="2"/>
      <dgm:spPr/>
    </dgm:pt>
    <dgm:pt modelId="{4B6CBF72-9535-459B-B9E8-0EFBD4DA640C}" type="pres">
      <dgm:prSet presAssocID="{26018054-AC5B-44F4-B117-F12327303A19}" presName="ParentText" presStyleLbl="node1" presStyleIdx="0" presStyleCnt="3">
        <dgm:presLayoutVars>
          <dgm:chMax val="1"/>
          <dgm:chPref val="1"/>
          <dgm:bulletEnabled val="1"/>
        </dgm:presLayoutVars>
      </dgm:prSet>
      <dgm:spPr/>
    </dgm:pt>
    <dgm:pt modelId="{551CE1DE-A6DD-4A43-96CD-3E7173269EC9}" type="pres">
      <dgm:prSet presAssocID="{26018054-AC5B-44F4-B117-F12327303A19}" presName="ChildText" presStyleLbl="revTx" presStyleIdx="0" presStyleCnt="2">
        <dgm:presLayoutVars>
          <dgm:chMax val="0"/>
          <dgm:chPref val="0"/>
          <dgm:bulletEnabled val="1"/>
        </dgm:presLayoutVars>
      </dgm:prSet>
      <dgm:spPr/>
    </dgm:pt>
    <dgm:pt modelId="{7D92D56B-3EC6-4BED-A70D-BE192A21AD06}" type="pres">
      <dgm:prSet presAssocID="{26034A76-2DDF-4EF6-A3A5-A874E8E6A9D0}" presName="sibTrans" presStyleCnt="0"/>
      <dgm:spPr/>
    </dgm:pt>
    <dgm:pt modelId="{41AF6130-4DCB-4A56-8F4A-7090135CBA03}" type="pres">
      <dgm:prSet presAssocID="{910E401C-439F-46AB-BA54-1C7BB73A77CF}" presName="composite" presStyleCnt="0"/>
      <dgm:spPr/>
    </dgm:pt>
    <dgm:pt modelId="{0503F3AA-A8B5-437C-9E1F-A5B8B73C1203}" type="pres">
      <dgm:prSet presAssocID="{910E401C-439F-46AB-BA54-1C7BB73A77CF}" presName="bentUpArrow1" presStyleLbl="alignImgPlace1" presStyleIdx="1" presStyleCnt="2"/>
      <dgm:spPr/>
    </dgm:pt>
    <dgm:pt modelId="{C0FF5CA9-9DAD-44A9-9DCC-1AE583896A28}" type="pres">
      <dgm:prSet presAssocID="{910E401C-439F-46AB-BA54-1C7BB73A77CF}" presName="ParentText" presStyleLbl="node1" presStyleIdx="1" presStyleCnt="3">
        <dgm:presLayoutVars>
          <dgm:chMax val="1"/>
          <dgm:chPref val="1"/>
          <dgm:bulletEnabled val="1"/>
        </dgm:presLayoutVars>
      </dgm:prSet>
      <dgm:spPr/>
    </dgm:pt>
    <dgm:pt modelId="{8BFC6850-A119-48D1-B243-C2F2CD0700FE}" type="pres">
      <dgm:prSet presAssocID="{910E401C-439F-46AB-BA54-1C7BB73A77CF}" presName="ChildText" presStyleLbl="revTx" presStyleIdx="1" presStyleCnt="2">
        <dgm:presLayoutVars>
          <dgm:chMax val="0"/>
          <dgm:chPref val="0"/>
          <dgm:bulletEnabled val="1"/>
        </dgm:presLayoutVars>
      </dgm:prSet>
      <dgm:spPr/>
    </dgm:pt>
    <dgm:pt modelId="{0F039599-55B2-4072-AF5B-4B86B8BE53D7}" type="pres">
      <dgm:prSet presAssocID="{831B8922-E2C4-4E1B-A3E8-E6D7CC5BFDB7}" presName="sibTrans" presStyleCnt="0"/>
      <dgm:spPr/>
    </dgm:pt>
    <dgm:pt modelId="{D589C38A-CF63-46F5-84A1-1F5CEC6DCE59}" type="pres">
      <dgm:prSet presAssocID="{1421BE65-0081-42A8-8F65-57FC4878EF62}" presName="composite" presStyleCnt="0"/>
      <dgm:spPr/>
    </dgm:pt>
    <dgm:pt modelId="{A559340B-1025-431A-B11E-74318AB1B354}" type="pres">
      <dgm:prSet presAssocID="{1421BE65-0081-42A8-8F65-57FC4878EF62}" presName="ParentText" presStyleLbl="node1" presStyleIdx="2" presStyleCnt="3" custScaleX="166772">
        <dgm:presLayoutVars>
          <dgm:chMax val="1"/>
          <dgm:chPref val="1"/>
          <dgm:bulletEnabled val="1"/>
        </dgm:presLayoutVars>
      </dgm:prSet>
      <dgm:spPr/>
    </dgm:pt>
  </dgm:ptLst>
  <dgm:cxnLst>
    <dgm:cxn modelId="{C762732A-C062-4029-BA1D-B9DC90B4B7CF}" type="presOf" srcId="{1421BE65-0081-42A8-8F65-57FC4878EF62}" destId="{A559340B-1025-431A-B11E-74318AB1B354}" srcOrd="0" destOrd="0" presId="urn:microsoft.com/office/officeart/2005/8/layout/StepDownProcess"/>
    <dgm:cxn modelId="{DF04142B-03C8-4952-9ADB-A1CAF04C72D3}" type="presOf" srcId="{26018054-AC5B-44F4-B117-F12327303A19}" destId="{4B6CBF72-9535-459B-B9E8-0EFBD4DA640C}" srcOrd="0" destOrd="0" presId="urn:microsoft.com/office/officeart/2005/8/layout/StepDownProcess"/>
    <dgm:cxn modelId="{E113EC7A-166F-432D-9A6B-F53D71AE6A81}" srcId="{D1955EB9-F4B3-41D8-AF13-0212FE2F1A31}" destId="{910E401C-439F-46AB-BA54-1C7BB73A77CF}" srcOrd="1" destOrd="0" parTransId="{11A2C0C8-BA69-4E85-897C-03E7152C9735}" sibTransId="{831B8922-E2C4-4E1B-A3E8-E6D7CC5BFDB7}"/>
    <dgm:cxn modelId="{54FA669D-F8C9-494C-940A-72C04121AD0F}" type="presOf" srcId="{910E401C-439F-46AB-BA54-1C7BB73A77CF}" destId="{C0FF5CA9-9DAD-44A9-9DCC-1AE583896A28}" srcOrd="0" destOrd="0" presId="urn:microsoft.com/office/officeart/2005/8/layout/StepDownProcess"/>
    <dgm:cxn modelId="{D32C3AA8-5F4A-45CC-BD78-69FEB0E31E60}" srcId="{D1955EB9-F4B3-41D8-AF13-0212FE2F1A31}" destId="{1421BE65-0081-42A8-8F65-57FC4878EF62}" srcOrd="2" destOrd="0" parTransId="{D26C3560-9DD1-4B26-AAB1-3EB3DE4594DC}" sibTransId="{AB470F37-1D9B-4307-8658-269A00E1CE0B}"/>
    <dgm:cxn modelId="{45CF05BB-80C6-4042-9859-36B06B4513C3}" type="presOf" srcId="{D1955EB9-F4B3-41D8-AF13-0212FE2F1A31}" destId="{521E1CDC-788A-4B70-9137-725F8EBB9B6E}" srcOrd="0" destOrd="0" presId="urn:microsoft.com/office/officeart/2005/8/layout/StepDownProcess"/>
    <dgm:cxn modelId="{5157F2CA-3729-4408-86ED-F7E75B8A4F5D}" srcId="{D1955EB9-F4B3-41D8-AF13-0212FE2F1A31}" destId="{26018054-AC5B-44F4-B117-F12327303A19}" srcOrd="0" destOrd="0" parTransId="{25E22EBD-9420-4F05-93BA-12AD816D8A62}" sibTransId="{26034A76-2DDF-4EF6-A3A5-A874E8E6A9D0}"/>
    <dgm:cxn modelId="{838EBFA3-656F-4845-8D1D-23A9F32D5943}" type="presParOf" srcId="{521E1CDC-788A-4B70-9137-725F8EBB9B6E}" destId="{D1211ABD-BF0D-407B-98B5-4DC6F87803A5}" srcOrd="0" destOrd="0" presId="urn:microsoft.com/office/officeart/2005/8/layout/StepDownProcess"/>
    <dgm:cxn modelId="{49F6317B-9835-441C-9ACC-52A1A71DEF13}" type="presParOf" srcId="{D1211ABD-BF0D-407B-98B5-4DC6F87803A5}" destId="{488B50A5-18A7-4DDA-9164-91CC06BF55EB}" srcOrd="0" destOrd="0" presId="urn:microsoft.com/office/officeart/2005/8/layout/StepDownProcess"/>
    <dgm:cxn modelId="{E63E9978-41D3-4786-9D85-67A1AC169B3E}" type="presParOf" srcId="{D1211ABD-BF0D-407B-98B5-4DC6F87803A5}" destId="{4B6CBF72-9535-459B-B9E8-0EFBD4DA640C}" srcOrd="1" destOrd="0" presId="urn:microsoft.com/office/officeart/2005/8/layout/StepDownProcess"/>
    <dgm:cxn modelId="{C0805820-337A-4D18-8DEF-7666BEAD3062}" type="presParOf" srcId="{D1211ABD-BF0D-407B-98B5-4DC6F87803A5}" destId="{551CE1DE-A6DD-4A43-96CD-3E7173269EC9}" srcOrd="2" destOrd="0" presId="urn:microsoft.com/office/officeart/2005/8/layout/StepDownProcess"/>
    <dgm:cxn modelId="{89F426C0-08A7-40E1-B9F3-B93EB6D85538}" type="presParOf" srcId="{521E1CDC-788A-4B70-9137-725F8EBB9B6E}" destId="{7D92D56B-3EC6-4BED-A70D-BE192A21AD06}" srcOrd="1" destOrd="0" presId="urn:microsoft.com/office/officeart/2005/8/layout/StepDownProcess"/>
    <dgm:cxn modelId="{C14542A7-E88B-4BAB-8DC1-A4FD35EB49FB}" type="presParOf" srcId="{521E1CDC-788A-4B70-9137-725F8EBB9B6E}" destId="{41AF6130-4DCB-4A56-8F4A-7090135CBA03}" srcOrd="2" destOrd="0" presId="urn:microsoft.com/office/officeart/2005/8/layout/StepDownProcess"/>
    <dgm:cxn modelId="{84BA5CA4-5D38-4EB4-9EBB-8B23B3E0B330}" type="presParOf" srcId="{41AF6130-4DCB-4A56-8F4A-7090135CBA03}" destId="{0503F3AA-A8B5-437C-9E1F-A5B8B73C1203}" srcOrd="0" destOrd="0" presId="urn:microsoft.com/office/officeart/2005/8/layout/StepDownProcess"/>
    <dgm:cxn modelId="{6CBBCFB7-9C4C-4758-BD72-6887860573A5}" type="presParOf" srcId="{41AF6130-4DCB-4A56-8F4A-7090135CBA03}" destId="{C0FF5CA9-9DAD-44A9-9DCC-1AE583896A28}" srcOrd="1" destOrd="0" presId="urn:microsoft.com/office/officeart/2005/8/layout/StepDownProcess"/>
    <dgm:cxn modelId="{4D29F94C-8290-4AD7-9D29-619FEDD96FF1}" type="presParOf" srcId="{41AF6130-4DCB-4A56-8F4A-7090135CBA03}" destId="{8BFC6850-A119-48D1-B243-C2F2CD0700FE}" srcOrd="2" destOrd="0" presId="urn:microsoft.com/office/officeart/2005/8/layout/StepDownProcess"/>
    <dgm:cxn modelId="{E212081E-D935-4FB3-B1F4-9100CEF196DE}" type="presParOf" srcId="{521E1CDC-788A-4B70-9137-725F8EBB9B6E}" destId="{0F039599-55B2-4072-AF5B-4B86B8BE53D7}" srcOrd="3" destOrd="0" presId="urn:microsoft.com/office/officeart/2005/8/layout/StepDownProcess"/>
    <dgm:cxn modelId="{CA31988C-5D92-4AA4-A1F1-4D2167318CBE}" type="presParOf" srcId="{521E1CDC-788A-4B70-9137-725F8EBB9B6E}" destId="{D589C38A-CF63-46F5-84A1-1F5CEC6DCE59}" srcOrd="4" destOrd="0" presId="urn:microsoft.com/office/officeart/2005/8/layout/StepDownProcess"/>
    <dgm:cxn modelId="{3EB070E1-6AF8-49CE-AC9C-7C431828FA14}" type="presParOf" srcId="{D589C38A-CF63-46F5-84A1-1F5CEC6DCE59}" destId="{A559340B-1025-431A-B11E-74318AB1B35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955EB9-F4B3-41D8-AF13-0212FE2F1A31}" type="doc">
      <dgm:prSet loTypeId="urn:microsoft.com/office/officeart/2005/8/layout/StepDownProcess" loCatId="process" qsTypeId="urn:microsoft.com/office/officeart/2005/8/quickstyle/3d2" qsCatId="3D" csTypeId="urn:microsoft.com/office/officeart/2005/8/colors/accent2_2" csCatId="accent2" phldr="1"/>
      <dgm:spPr/>
      <dgm:t>
        <a:bodyPr/>
        <a:lstStyle/>
        <a:p>
          <a:endParaRPr lang="en-SX"/>
        </a:p>
      </dgm:t>
    </dgm:pt>
    <dgm:pt modelId="{26018054-AC5B-44F4-B117-F12327303A19}">
      <dgm:prSet/>
      <dgm:spPr>
        <a:blipFill>
          <a:blip xmlns:r="http://schemas.openxmlformats.org/officeDocument/2006/relationships" r:embed="rId1"/>
          <a:stretch>
            <a:fillRect l="-2655" r="-7522"/>
          </a:stretch>
        </a:blipFill>
      </dgm:spPr>
      <dgm:t>
        <a:bodyPr/>
        <a:lstStyle/>
        <a:p>
          <a:r>
            <a:rPr lang="en-SX">
              <a:noFill/>
            </a:rPr>
            <a:t> </a:t>
          </a:r>
        </a:p>
      </dgm:t>
    </dgm:pt>
    <dgm:pt modelId="{25E22EBD-9420-4F05-93BA-12AD816D8A62}" type="parTrans" cxnId="{5157F2CA-3729-4408-86ED-F7E75B8A4F5D}">
      <dgm:prSet/>
      <dgm:spPr/>
      <dgm:t>
        <a:bodyPr/>
        <a:lstStyle/>
        <a:p>
          <a:endParaRPr lang="en-SX"/>
        </a:p>
      </dgm:t>
    </dgm:pt>
    <dgm:pt modelId="{26034A76-2DDF-4EF6-A3A5-A874E8E6A9D0}" type="sibTrans" cxnId="{5157F2CA-3729-4408-86ED-F7E75B8A4F5D}">
      <dgm:prSet/>
      <dgm:spPr/>
      <dgm:t>
        <a:bodyPr/>
        <a:lstStyle/>
        <a:p>
          <a:endParaRPr lang="en-SX"/>
        </a:p>
      </dgm:t>
    </dgm:pt>
    <dgm:pt modelId="{910E401C-439F-46AB-BA54-1C7BB73A77CF}">
      <dgm:prSet/>
      <dgm:spPr>
        <a:blipFill>
          <a:blip xmlns:r="http://schemas.openxmlformats.org/officeDocument/2006/relationships" r:embed="rId2"/>
          <a:stretch>
            <a:fillRect l="-2655" r="-7522"/>
          </a:stretch>
        </a:blipFill>
      </dgm:spPr>
      <dgm:t>
        <a:bodyPr/>
        <a:lstStyle/>
        <a:p>
          <a:r>
            <a:rPr lang="en-SX">
              <a:noFill/>
            </a:rPr>
            <a:t> </a:t>
          </a:r>
        </a:p>
      </dgm:t>
    </dgm:pt>
    <dgm:pt modelId="{11A2C0C8-BA69-4E85-897C-03E7152C9735}" type="parTrans" cxnId="{E113EC7A-166F-432D-9A6B-F53D71AE6A81}">
      <dgm:prSet/>
      <dgm:spPr/>
      <dgm:t>
        <a:bodyPr/>
        <a:lstStyle/>
        <a:p>
          <a:endParaRPr lang="en-SX"/>
        </a:p>
      </dgm:t>
    </dgm:pt>
    <dgm:pt modelId="{831B8922-E2C4-4E1B-A3E8-E6D7CC5BFDB7}" type="sibTrans" cxnId="{E113EC7A-166F-432D-9A6B-F53D71AE6A81}">
      <dgm:prSet/>
      <dgm:spPr/>
      <dgm:t>
        <a:bodyPr/>
        <a:lstStyle/>
        <a:p>
          <a:endParaRPr lang="en-SX"/>
        </a:p>
      </dgm:t>
    </dgm:pt>
    <dgm:pt modelId="{1421BE65-0081-42A8-8F65-57FC4878EF62}">
      <dgm:prSet/>
      <dgm:spPr>
        <a:blipFill>
          <a:blip xmlns:r="http://schemas.openxmlformats.org/officeDocument/2006/relationships" r:embed="rId3"/>
          <a:stretch>
            <a:fillRect/>
          </a:stretch>
        </a:blipFill>
      </dgm:spPr>
      <dgm:t>
        <a:bodyPr/>
        <a:lstStyle/>
        <a:p>
          <a:r>
            <a:rPr lang="en-SX">
              <a:noFill/>
            </a:rPr>
            <a:t> </a:t>
          </a:r>
        </a:p>
      </dgm:t>
    </dgm:pt>
    <dgm:pt modelId="{D26C3560-9DD1-4B26-AAB1-3EB3DE4594DC}" type="parTrans" cxnId="{D32C3AA8-5F4A-45CC-BD78-69FEB0E31E60}">
      <dgm:prSet/>
      <dgm:spPr/>
      <dgm:t>
        <a:bodyPr/>
        <a:lstStyle/>
        <a:p>
          <a:endParaRPr lang="en-SX"/>
        </a:p>
      </dgm:t>
    </dgm:pt>
    <dgm:pt modelId="{AB470F37-1D9B-4307-8658-269A00E1CE0B}" type="sibTrans" cxnId="{D32C3AA8-5F4A-45CC-BD78-69FEB0E31E60}">
      <dgm:prSet/>
      <dgm:spPr/>
      <dgm:t>
        <a:bodyPr/>
        <a:lstStyle/>
        <a:p>
          <a:endParaRPr lang="en-SX"/>
        </a:p>
      </dgm:t>
    </dgm:pt>
    <dgm:pt modelId="{521E1CDC-788A-4B70-9137-725F8EBB9B6E}" type="pres">
      <dgm:prSet presAssocID="{D1955EB9-F4B3-41D8-AF13-0212FE2F1A31}" presName="rootnode" presStyleCnt="0">
        <dgm:presLayoutVars>
          <dgm:chMax/>
          <dgm:chPref/>
          <dgm:dir/>
          <dgm:animLvl val="lvl"/>
        </dgm:presLayoutVars>
      </dgm:prSet>
      <dgm:spPr/>
    </dgm:pt>
    <dgm:pt modelId="{D1211ABD-BF0D-407B-98B5-4DC6F87803A5}" type="pres">
      <dgm:prSet presAssocID="{26018054-AC5B-44F4-B117-F12327303A19}" presName="composite" presStyleCnt="0"/>
      <dgm:spPr/>
    </dgm:pt>
    <dgm:pt modelId="{488B50A5-18A7-4DDA-9164-91CC06BF55EB}" type="pres">
      <dgm:prSet presAssocID="{26018054-AC5B-44F4-B117-F12327303A19}" presName="bentUpArrow1" presStyleLbl="alignImgPlace1" presStyleIdx="0" presStyleCnt="2"/>
      <dgm:spPr/>
    </dgm:pt>
    <dgm:pt modelId="{4B6CBF72-9535-459B-B9E8-0EFBD4DA640C}" type="pres">
      <dgm:prSet presAssocID="{26018054-AC5B-44F4-B117-F12327303A19}" presName="ParentText" presStyleLbl="node1" presStyleIdx="0" presStyleCnt="3">
        <dgm:presLayoutVars>
          <dgm:chMax val="1"/>
          <dgm:chPref val="1"/>
          <dgm:bulletEnabled val="1"/>
        </dgm:presLayoutVars>
      </dgm:prSet>
      <dgm:spPr/>
    </dgm:pt>
    <dgm:pt modelId="{551CE1DE-A6DD-4A43-96CD-3E7173269EC9}" type="pres">
      <dgm:prSet presAssocID="{26018054-AC5B-44F4-B117-F12327303A19}" presName="ChildText" presStyleLbl="revTx" presStyleIdx="0" presStyleCnt="2">
        <dgm:presLayoutVars>
          <dgm:chMax val="0"/>
          <dgm:chPref val="0"/>
          <dgm:bulletEnabled val="1"/>
        </dgm:presLayoutVars>
      </dgm:prSet>
      <dgm:spPr/>
    </dgm:pt>
    <dgm:pt modelId="{7D92D56B-3EC6-4BED-A70D-BE192A21AD06}" type="pres">
      <dgm:prSet presAssocID="{26034A76-2DDF-4EF6-A3A5-A874E8E6A9D0}" presName="sibTrans" presStyleCnt="0"/>
      <dgm:spPr/>
    </dgm:pt>
    <dgm:pt modelId="{41AF6130-4DCB-4A56-8F4A-7090135CBA03}" type="pres">
      <dgm:prSet presAssocID="{910E401C-439F-46AB-BA54-1C7BB73A77CF}" presName="composite" presStyleCnt="0"/>
      <dgm:spPr/>
    </dgm:pt>
    <dgm:pt modelId="{0503F3AA-A8B5-437C-9E1F-A5B8B73C1203}" type="pres">
      <dgm:prSet presAssocID="{910E401C-439F-46AB-BA54-1C7BB73A77CF}" presName="bentUpArrow1" presStyleLbl="alignImgPlace1" presStyleIdx="1" presStyleCnt="2"/>
      <dgm:spPr/>
    </dgm:pt>
    <dgm:pt modelId="{C0FF5CA9-9DAD-44A9-9DCC-1AE583896A28}" type="pres">
      <dgm:prSet presAssocID="{910E401C-439F-46AB-BA54-1C7BB73A77CF}" presName="ParentText" presStyleLbl="node1" presStyleIdx="1" presStyleCnt="3">
        <dgm:presLayoutVars>
          <dgm:chMax val="1"/>
          <dgm:chPref val="1"/>
          <dgm:bulletEnabled val="1"/>
        </dgm:presLayoutVars>
      </dgm:prSet>
      <dgm:spPr/>
    </dgm:pt>
    <dgm:pt modelId="{8BFC6850-A119-48D1-B243-C2F2CD0700FE}" type="pres">
      <dgm:prSet presAssocID="{910E401C-439F-46AB-BA54-1C7BB73A77CF}" presName="ChildText" presStyleLbl="revTx" presStyleIdx="1" presStyleCnt="2">
        <dgm:presLayoutVars>
          <dgm:chMax val="0"/>
          <dgm:chPref val="0"/>
          <dgm:bulletEnabled val="1"/>
        </dgm:presLayoutVars>
      </dgm:prSet>
      <dgm:spPr/>
    </dgm:pt>
    <dgm:pt modelId="{0F039599-55B2-4072-AF5B-4B86B8BE53D7}" type="pres">
      <dgm:prSet presAssocID="{831B8922-E2C4-4E1B-A3E8-E6D7CC5BFDB7}" presName="sibTrans" presStyleCnt="0"/>
      <dgm:spPr/>
    </dgm:pt>
    <dgm:pt modelId="{D589C38A-CF63-46F5-84A1-1F5CEC6DCE59}" type="pres">
      <dgm:prSet presAssocID="{1421BE65-0081-42A8-8F65-57FC4878EF62}" presName="composite" presStyleCnt="0"/>
      <dgm:spPr/>
    </dgm:pt>
    <dgm:pt modelId="{A559340B-1025-431A-B11E-74318AB1B354}" type="pres">
      <dgm:prSet presAssocID="{1421BE65-0081-42A8-8F65-57FC4878EF62}" presName="ParentText" presStyleLbl="node1" presStyleIdx="2" presStyleCnt="3" custScaleX="166772">
        <dgm:presLayoutVars>
          <dgm:chMax val="1"/>
          <dgm:chPref val="1"/>
          <dgm:bulletEnabled val="1"/>
        </dgm:presLayoutVars>
      </dgm:prSet>
      <dgm:spPr/>
    </dgm:pt>
  </dgm:ptLst>
  <dgm:cxnLst>
    <dgm:cxn modelId="{C762732A-C062-4029-BA1D-B9DC90B4B7CF}" type="presOf" srcId="{1421BE65-0081-42A8-8F65-57FC4878EF62}" destId="{A559340B-1025-431A-B11E-74318AB1B354}" srcOrd="0" destOrd="0" presId="urn:microsoft.com/office/officeart/2005/8/layout/StepDownProcess"/>
    <dgm:cxn modelId="{DF04142B-03C8-4952-9ADB-A1CAF04C72D3}" type="presOf" srcId="{26018054-AC5B-44F4-B117-F12327303A19}" destId="{4B6CBF72-9535-459B-B9E8-0EFBD4DA640C}" srcOrd="0" destOrd="0" presId="urn:microsoft.com/office/officeart/2005/8/layout/StepDownProcess"/>
    <dgm:cxn modelId="{E113EC7A-166F-432D-9A6B-F53D71AE6A81}" srcId="{D1955EB9-F4B3-41D8-AF13-0212FE2F1A31}" destId="{910E401C-439F-46AB-BA54-1C7BB73A77CF}" srcOrd="1" destOrd="0" parTransId="{11A2C0C8-BA69-4E85-897C-03E7152C9735}" sibTransId="{831B8922-E2C4-4E1B-A3E8-E6D7CC5BFDB7}"/>
    <dgm:cxn modelId="{54FA669D-F8C9-494C-940A-72C04121AD0F}" type="presOf" srcId="{910E401C-439F-46AB-BA54-1C7BB73A77CF}" destId="{C0FF5CA9-9DAD-44A9-9DCC-1AE583896A28}" srcOrd="0" destOrd="0" presId="urn:microsoft.com/office/officeart/2005/8/layout/StepDownProcess"/>
    <dgm:cxn modelId="{D32C3AA8-5F4A-45CC-BD78-69FEB0E31E60}" srcId="{D1955EB9-F4B3-41D8-AF13-0212FE2F1A31}" destId="{1421BE65-0081-42A8-8F65-57FC4878EF62}" srcOrd="2" destOrd="0" parTransId="{D26C3560-9DD1-4B26-AAB1-3EB3DE4594DC}" sibTransId="{AB470F37-1D9B-4307-8658-269A00E1CE0B}"/>
    <dgm:cxn modelId="{45CF05BB-80C6-4042-9859-36B06B4513C3}" type="presOf" srcId="{D1955EB9-F4B3-41D8-AF13-0212FE2F1A31}" destId="{521E1CDC-788A-4B70-9137-725F8EBB9B6E}" srcOrd="0" destOrd="0" presId="urn:microsoft.com/office/officeart/2005/8/layout/StepDownProcess"/>
    <dgm:cxn modelId="{5157F2CA-3729-4408-86ED-F7E75B8A4F5D}" srcId="{D1955EB9-F4B3-41D8-AF13-0212FE2F1A31}" destId="{26018054-AC5B-44F4-B117-F12327303A19}" srcOrd="0" destOrd="0" parTransId="{25E22EBD-9420-4F05-93BA-12AD816D8A62}" sibTransId="{26034A76-2DDF-4EF6-A3A5-A874E8E6A9D0}"/>
    <dgm:cxn modelId="{838EBFA3-656F-4845-8D1D-23A9F32D5943}" type="presParOf" srcId="{521E1CDC-788A-4B70-9137-725F8EBB9B6E}" destId="{D1211ABD-BF0D-407B-98B5-4DC6F87803A5}" srcOrd="0" destOrd="0" presId="urn:microsoft.com/office/officeart/2005/8/layout/StepDownProcess"/>
    <dgm:cxn modelId="{49F6317B-9835-441C-9ACC-52A1A71DEF13}" type="presParOf" srcId="{D1211ABD-BF0D-407B-98B5-4DC6F87803A5}" destId="{488B50A5-18A7-4DDA-9164-91CC06BF55EB}" srcOrd="0" destOrd="0" presId="urn:microsoft.com/office/officeart/2005/8/layout/StepDownProcess"/>
    <dgm:cxn modelId="{E63E9978-41D3-4786-9D85-67A1AC169B3E}" type="presParOf" srcId="{D1211ABD-BF0D-407B-98B5-4DC6F87803A5}" destId="{4B6CBF72-9535-459B-B9E8-0EFBD4DA640C}" srcOrd="1" destOrd="0" presId="urn:microsoft.com/office/officeart/2005/8/layout/StepDownProcess"/>
    <dgm:cxn modelId="{C0805820-337A-4D18-8DEF-7666BEAD3062}" type="presParOf" srcId="{D1211ABD-BF0D-407B-98B5-4DC6F87803A5}" destId="{551CE1DE-A6DD-4A43-96CD-3E7173269EC9}" srcOrd="2" destOrd="0" presId="urn:microsoft.com/office/officeart/2005/8/layout/StepDownProcess"/>
    <dgm:cxn modelId="{89F426C0-08A7-40E1-B9F3-B93EB6D85538}" type="presParOf" srcId="{521E1CDC-788A-4B70-9137-725F8EBB9B6E}" destId="{7D92D56B-3EC6-4BED-A70D-BE192A21AD06}" srcOrd="1" destOrd="0" presId="urn:microsoft.com/office/officeart/2005/8/layout/StepDownProcess"/>
    <dgm:cxn modelId="{C14542A7-E88B-4BAB-8DC1-A4FD35EB49FB}" type="presParOf" srcId="{521E1CDC-788A-4B70-9137-725F8EBB9B6E}" destId="{41AF6130-4DCB-4A56-8F4A-7090135CBA03}" srcOrd="2" destOrd="0" presId="urn:microsoft.com/office/officeart/2005/8/layout/StepDownProcess"/>
    <dgm:cxn modelId="{84BA5CA4-5D38-4EB4-9EBB-8B23B3E0B330}" type="presParOf" srcId="{41AF6130-4DCB-4A56-8F4A-7090135CBA03}" destId="{0503F3AA-A8B5-437C-9E1F-A5B8B73C1203}" srcOrd="0" destOrd="0" presId="urn:microsoft.com/office/officeart/2005/8/layout/StepDownProcess"/>
    <dgm:cxn modelId="{6CBBCFB7-9C4C-4758-BD72-6887860573A5}" type="presParOf" srcId="{41AF6130-4DCB-4A56-8F4A-7090135CBA03}" destId="{C0FF5CA9-9DAD-44A9-9DCC-1AE583896A28}" srcOrd="1" destOrd="0" presId="urn:microsoft.com/office/officeart/2005/8/layout/StepDownProcess"/>
    <dgm:cxn modelId="{4D29F94C-8290-4AD7-9D29-619FEDD96FF1}" type="presParOf" srcId="{41AF6130-4DCB-4A56-8F4A-7090135CBA03}" destId="{8BFC6850-A119-48D1-B243-C2F2CD0700FE}" srcOrd="2" destOrd="0" presId="urn:microsoft.com/office/officeart/2005/8/layout/StepDownProcess"/>
    <dgm:cxn modelId="{E212081E-D935-4FB3-B1F4-9100CEF196DE}" type="presParOf" srcId="{521E1CDC-788A-4B70-9137-725F8EBB9B6E}" destId="{0F039599-55B2-4072-AF5B-4B86B8BE53D7}" srcOrd="3" destOrd="0" presId="urn:microsoft.com/office/officeart/2005/8/layout/StepDownProcess"/>
    <dgm:cxn modelId="{CA31988C-5D92-4AA4-A1F1-4D2167318CBE}" type="presParOf" srcId="{521E1CDC-788A-4B70-9137-725F8EBB9B6E}" destId="{D589C38A-CF63-46F5-84A1-1F5CEC6DCE59}" srcOrd="4" destOrd="0" presId="urn:microsoft.com/office/officeart/2005/8/layout/StepDownProcess"/>
    <dgm:cxn modelId="{3EB070E1-6AF8-49CE-AC9C-7C431828FA14}" type="presParOf" srcId="{D589C38A-CF63-46F5-84A1-1F5CEC6DCE59}" destId="{A559340B-1025-431A-B11E-74318AB1B354}"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B6F572-AED5-4949-86F3-8D087B47E8EC}">
      <dsp:nvSpPr>
        <dsp:cNvPr id="0" name=""/>
        <dsp:cNvSpPr/>
      </dsp:nvSpPr>
      <dsp:spPr>
        <a:xfrm rot="5400000">
          <a:off x="285772" y="845155"/>
          <a:ext cx="782027" cy="89031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0F28AED-414A-47BA-B4A4-4B8019729A1C}">
      <dsp:nvSpPr>
        <dsp:cNvPr id="0" name=""/>
        <dsp:cNvSpPr/>
      </dsp:nvSpPr>
      <dsp:spPr>
        <a:xfrm>
          <a:off x="78583" y="-21737"/>
          <a:ext cx="1316473" cy="921488"/>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Pick a big prime ‘q’</a:t>
          </a:r>
          <a:endParaRPr lang="en-SX" sz="1600" kern="1200" dirty="0"/>
        </a:p>
      </dsp:txBody>
      <dsp:txXfrm>
        <a:off x="123574" y="23254"/>
        <a:ext cx="1226491" cy="831506"/>
      </dsp:txXfrm>
    </dsp:sp>
    <dsp:sp modelId="{DED5FB2B-84CE-4A47-BD7E-8F0CC45C66BC}">
      <dsp:nvSpPr>
        <dsp:cNvPr id="0" name=""/>
        <dsp:cNvSpPr/>
      </dsp:nvSpPr>
      <dsp:spPr>
        <a:xfrm>
          <a:off x="1395056" y="66147"/>
          <a:ext cx="957477" cy="744787"/>
        </a:xfrm>
        <a:prstGeom prst="rect">
          <a:avLst/>
        </a:prstGeom>
        <a:noFill/>
        <a:ln>
          <a:noFill/>
        </a:ln>
        <a:effectLst/>
      </dsp:spPr>
      <dsp:style>
        <a:lnRef idx="0">
          <a:scrgbClr r="0" g="0" b="0"/>
        </a:lnRef>
        <a:fillRef idx="0">
          <a:scrgbClr r="0" g="0" b="0"/>
        </a:fillRef>
        <a:effectRef idx="0">
          <a:scrgbClr r="0" g="0" b="0"/>
        </a:effectRef>
        <a:fontRef idx="minor"/>
      </dsp:style>
    </dsp:sp>
    <dsp:sp modelId="{FDC05396-4B29-46CC-B1F2-B9A8ED2B384C}">
      <dsp:nvSpPr>
        <dsp:cNvPr id="0" name=""/>
        <dsp:cNvSpPr/>
      </dsp:nvSpPr>
      <dsp:spPr>
        <a:xfrm rot="5400000">
          <a:off x="1377268" y="1880291"/>
          <a:ext cx="782027" cy="89031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1A10B20A-AA17-426A-AFE7-83DFBE6B6F68}">
      <dsp:nvSpPr>
        <dsp:cNvPr id="0" name=""/>
        <dsp:cNvSpPr/>
      </dsp:nvSpPr>
      <dsp:spPr>
        <a:xfrm>
          <a:off x="1170079" y="1013398"/>
          <a:ext cx="1316473" cy="921488"/>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Pick a generator ‘a’</a:t>
          </a:r>
          <a:endParaRPr lang="en-SX" sz="1600" kern="1200" dirty="0"/>
        </a:p>
      </dsp:txBody>
      <dsp:txXfrm>
        <a:off x="1215070" y="1058389"/>
        <a:ext cx="1226491" cy="831506"/>
      </dsp:txXfrm>
    </dsp:sp>
    <dsp:sp modelId="{716F5A87-8B2E-4512-9768-53F4FD5DC585}">
      <dsp:nvSpPr>
        <dsp:cNvPr id="0" name=""/>
        <dsp:cNvSpPr/>
      </dsp:nvSpPr>
      <dsp:spPr>
        <a:xfrm>
          <a:off x="2486552" y="1101283"/>
          <a:ext cx="957477" cy="744787"/>
        </a:xfrm>
        <a:prstGeom prst="rect">
          <a:avLst/>
        </a:prstGeom>
        <a:noFill/>
        <a:ln>
          <a:noFill/>
        </a:ln>
        <a:effectLst/>
      </dsp:spPr>
      <dsp:style>
        <a:lnRef idx="0">
          <a:scrgbClr r="0" g="0" b="0"/>
        </a:lnRef>
        <a:fillRef idx="0">
          <a:scrgbClr r="0" g="0" b="0"/>
        </a:fillRef>
        <a:effectRef idx="0">
          <a:scrgbClr r="0" g="0" b="0"/>
        </a:effectRef>
        <a:fontRef idx="minor"/>
      </dsp:style>
    </dsp:sp>
    <dsp:sp modelId="{7F4F431C-2278-4C1F-8EBB-5A392036434C}">
      <dsp:nvSpPr>
        <dsp:cNvPr id="0" name=""/>
        <dsp:cNvSpPr/>
      </dsp:nvSpPr>
      <dsp:spPr>
        <a:xfrm rot="5400000">
          <a:off x="2468765" y="2915426"/>
          <a:ext cx="782027" cy="89031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6D78A37-C7C8-4D70-9DA8-49DCE081D44A}">
      <dsp:nvSpPr>
        <dsp:cNvPr id="0" name=""/>
        <dsp:cNvSpPr/>
      </dsp:nvSpPr>
      <dsp:spPr>
        <a:xfrm>
          <a:off x="2261575" y="2048534"/>
          <a:ext cx="1316473" cy="921488"/>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Pick a secret number ‘</a:t>
          </a:r>
          <a14:m xmlns:a14="http://schemas.microsoft.com/office/drawing/2010/main">
            <m:oMath xmlns:m="http://schemas.openxmlformats.org/officeDocument/2006/math">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𝑋</m:t>
                  </m:r>
                </m:e>
                <m:sub>
                  <m:r>
                    <a:rPr lang="en-US" sz="1600" b="0" i="1" kern="1200">
                      <a:latin typeface="Cambria Math" panose="02040503050406030204" pitchFamily="18" charset="0"/>
                    </a:rPr>
                    <m:t>𝑎</m:t>
                  </m:r>
                </m:sub>
              </m:sSub>
            </m:oMath>
          </a14:m>
          <a:r>
            <a:rPr lang="en-US" sz="1600" kern="1200" dirty="0"/>
            <a:t>’</a:t>
          </a:r>
          <a:endParaRPr lang="en-SX" sz="1600" kern="1200" dirty="0"/>
        </a:p>
      </dsp:txBody>
      <dsp:txXfrm>
        <a:off x="2306566" y="2093525"/>
        <a:ext cx="1226491" cy="831506"/>
      </dsp:txXfrm>
    </dsp:sp>
    <dsp:sp modelId="{4D39B9D8-A871-4699-8D67-5013B452A7A5}">
      <dsp:nvSpPr>
        <dsp:cNvPr id="0" name=""/>
        <dsp:cNvSpPr/>
      </dsp:nvSpPr>
      <dsp:spPr>
        <a:xfrm>
          <a:off x="3578048" y="2136419"/>
          <a:ext cx="957477" cy="744787"/>
        </a:xfrm>
        <a:prstGeom prst="rect">
          <a:avLst/>
        </a:prstGeom>
        <a:noFill/>
        <a:ln>
          <a:noFill/>
        </a:ln>
        <a:effectLst/>
      </dsp:spPr>
      <dsp:style>
        <a:lnRef idx="0">
          <a:scrgbClr r="0" g="0" b="0"/>
        </a:lnRef>
        <a:fillRef idx="0">
          <a:scrgbClr r="0" g="0" b="0"/>
        </a:fillRef>
        <a:effectRef idx="0">
          <a:scrgbClr r="0" g="0" b="0"/>
        </a:effectRef>
        <a:fontRef idx="minor"/>
      </dsp:style>
    </dsp:sp>
    <dsp:sp modelId="{A067B3AF-69A1-4817-B5D1-29C52C8E735F}">
      <dsp:nvSpPr>
        <dsp:cNvPr id="0" name=""/>
        <dsp:cNvSpPr/>
      </dsp:nvSpPr>
      <dsp:spPr>
        <a:xfrm>
          <a:off x="3353071" y="3083669"/>
          <a:ext cx="1316473" cy="921488"/>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Compute public number </a:t>
          </a:r>
          <a14:m xmlns:a14="http://schemas.microsoft.com/office/drawing/2010/main">
            <m:oMath xmlns:m="http://schemas.openxmlformats.org/officeDocument/2006/math">
              <m:r>
                <a:rPr lang="en-US" sz="1600" b="0" i="0"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𝑌</m:t>
                  </m:r>
                </m:e>
                <m:sub>
                  <m:r>
                    <a:rPr lang="en-US" sz="1600" b="0" i="1" kern="1200">
                      <a:latin typeface="Cambria Math" panose="02040503050406030204" pitchFamily="18" charset="0"/>
                    </a:rPr>
                    <m:t>𝑎</m:t>
                  </m:r>
                </m:sub>
              </m:sSub>
              <m:r>
                <a:rPr lang="en-US" sz="1600" b="0" i="1" kern="1200">
                  <a:latin typeface="Cambria Math" panose="02040503050406030204" pitchFamily="18" charset="0"/>
                </a:rPr>
                <m:t>′</m:t>
              </m:r>
            </m:oMath>
          </a14:m>
          <a:endParaRPr lang="en-SX" sz="1600" kern="1200" dirty="0"/>
        </a:p>
      </dsp:txBody>
      <dsp:txXfrm>
        <a:off x="3398062" y="3128660"/>
        <a:ext cx="1226491" cy="831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C5BD8-4BFA-41FA-9C60-46199DA90D04}">
      <dsp:nvSpPr>
        <dsp:cNvPr id="0" name=""/>
        <dsp:cNvSpPr/>
      </dsp:nvSpPr>
      <dsp:spPr>
        <a:xfrm rot="5400000">
          <a:off x="1354125" y="871658"/>
          <a:ext cx="765505" cy="87150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651B69EE-52BF-4735-8D3F-B51BCDF088D5}">
      <dsp:nvSpPr>
        <dsp:cNvPr id="0" name=""/>
        <dsp:cNvSpPr/>
      </dsp:nvSpPr>
      <dsp:spPr>
        <a:xfrm>
          <a:off x="1151313" y="23080"/>
          <a:ext cx="1288660" cy="902020"/>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Pick random integer number K</a:t>
          </a:r>
          <a:endParaRPr lang="en-SX" sz="1600" kern="1200" dirty="0"/>
        </a:p>
      </dsp:txBody>
      <dsp:txXfrm>
        <a:off x="1195354" y="67121"/>
        <a:ext cx="1200578" cy="813938"/>
      </dsp:txXfrm>
    </dsp:sp>
    <dsp:sp modelId="{1513CF87-D0DC-4E10-A8FC-5F8CB5390FEE}">
      <dsp:nvSpPr>
        <dsp:cNvPr id="0" name=""/>
        <dsp:cNvSpPr/>
      </dsp:nvSpPr>
      <dsp:spPr>
        <a:xfrm>
          <a:off x="2439973" y="109108"/>
          <a:ext cx="937248" cy="729052"/>
        </a:xfrm>
        <a:prstGeom prst="rect">
          <a:avLst/>
        </a:prstGeom>
        <a:noFill/>
        <a:ln>
          <a:noFill/>
        </a:ln>
        <a:effectLst/>
      </dsp:spPr>
      <dsp:style>
        <a:lnRef idx="0">
          <a:scrgbClr r="0" g="0" b="0"/>
        </a:lnRef>
        <a:fillRef idx="0">
          <a:scrgbClr r="0" g="0" b="0"/>
        </a:fillRef>
        <a:effectRef idx="0">
          <a:scrgbClr r="0" g="0" b="0"/>
        </a:effectRef>
        <a:fontRef idx="minor"/>
      </dsp:style>
    </dsp:sp>
    <dsp:sp modelId="{864E23B5-565C-4A13-BFD4-564707F7D151}">
      <dsp:nvSpPr>
        <dsp:cNvPr id="0" name=""/>
        <dsp:cNvSpPr/>
      </dsp:nvSpPr>
      <dsp:spPr>
        <a:xfrm rot="5400000">
          <a:off x="2422561" y="1884924"/>
          <a:ext cx="765505" cy="87150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28B471D-7A2C-44F9-ACD2-B2D59A43C89D}">
      <dsp:nvSpPr>
        <dsp:cNvPr id="0" name=""/>
        <dsp:cNvSpPr/>
      </dsp:nvSpPr>
      <dsp:spPr>
        <a:xfrm>
          <a:off x="2219749" y="1036346"/>
          <a:ext cx="1288660" cy="902020"/>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Calculate </a:t>
          </a:r>
          <a14:m xmlns:a14="http://schemas.microsoft.com/office/drawing/2010/main">
            <m:oMath xmlns:m="http://schemas.openxmlformats.org/officeDocument/2006/math">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𝑆</m:t>
                  </m:r>
                </m:e>
                <m:sub>
                  <m:r>
                    <a:rPr lang="en-US" sz="1600" i="1" kern="1200">
                      <a:latin typeface="Cambria Math" panose="02040503050406030204" pitchFamily="18" charset="0"/>
                    </a:rPr>
                    <m:t>1</m:t>
                  </m:r>
                </m:sub>
              </m:sSub>
            </m:oMath>
          </a14:m>
          <a:endParaRPr lang="en-SX" sz="1600" kern="1200"/>
        </a:p>
      </dsp:txBody>
      <dsp:txXfrm>
        <a:off x="2263790" y="1080387"/>
        <a:ext cx="1200578" cy="813938"/>
      </dsp:txXfrm>
    </dsp:sp>
    <dsp:sp modelId="{F172BEAB-A8B4-4D4C-9B5F-FE1AEC627B4F}">
      <dsp:nvSpPr>
        <dsp:cNvPr id="0" name=""/>
        <dsp:cNvSpPr/>
      </dsp:nvSpPr>
      <dsp:spPr>
        <a:xfrm>
          <a:off x="3508409" y="1122374"/>
          <a:ext cx="937248" cy="729052"/>
        </a:xfrm>
        <a:prstGeom prst="rect">
          <a:avLst/>
        </a:prstGeom>
        <a:noFill/>
        <a:ln>
          <a:noFill/>
        </a:ln>
        <a:effectLst/>
      </dsp:spPr>
      <dsp:style>
        <a:lnRef idx="0">
          <a:scrgbClr r="0" g="0" b="0"/>
        </a:lnRef>
        <a:fillRef idx="0">
          <a:scrgbClr r="0" g="0" b="0"/>
        </a:fillRef>
        <a:effectRef idx="0">
          <a:scrgbClr r="0" g="0" b="0"/>
        </a:effectRef>
        <a:fontRef idx="minor"/>
      </dsp:style>
    </dsp:sp>
    <dsp:sp modelId="{2016936E-9869-42A3-ABF9-D3558B69E082}">
      <dsp:nvSpPr>
        <dsp:cNvPr id="0" name=""/>
        <dsp:cNvSpPr/>
      </dsp:nvSpPr>
      <dsp:spPr>
        <a:xfrm rot="5400000">
          <a:off x="3490997" y="2898190"/>
          <a:ext cx="765505" cy="871500"/>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BF08150F-015D-41A4-8A68-674A6E5A389F}">
      <dsp:nvSpPr>
        <dsp:cNvPr id="0" name=""/>
        <dsp:cNvSpPr/>
      </dsp:nvSpPr>
      <dsp:spPr>
        <a:xfrm>
          <a:off x="3289615" y="2068600"/>
          <a:ext cx="1288660" cy="902020"/>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Calculate </a:t>
          </a:r>
          <a14:m xmlns:a14="http://schemas.microsoft.com/office/drawing/2010/main">
            <m:oMath xmlns:m="http://schemas.openxmlformats.org/officeDocument/2006/math">
              <m:sSub>
                <m:sSubPr>
                  <m:ctrlPr>
                    <a:rPr lang="en-US" sz="1600" i="1" kern="1200">
                      <a:latin typeface="Cambria Math" panose="02040503050406030204" pitchFamily="18" charset="0"/>
                    </a:rPr>
                  </m:ctrlPr>
                </m:sSubPr>
                <m:e>
                  <m:r>
                    <a:rPr lang="en-US" sz="1600" i="1" kern="1200">
                      <a:latin typeface="Cambria Math" panose="02040503050406030204" pitchFamily="18" charset="0"/>
                    </a:rPr>
                    <m:t>𝑆</m:t>
                  </m:r>
                </m:e>
                <m:sub>
                  <m:r>
                    <a:rPr lang="en-US" sz="1600" i="1" kern="1200">
                      <a:latin typeface="Cambria Math" panose="02040503050406030204" pitchFamily="18" charset="0"/>
                    </a:rPr>
                    <m:t>2</m:t>
                  </m:r>
                </m:sub>
              </m:sSub>
            </m:oMath>
          </a14:m>
          <a:endParaRPr lang="en-SX" sz="1600" kern="1200"/>
        </a:p>
      </dsp:txBody>
      <dsp:txXfrm>
        <a:off x="3333656" y="2112641"/>
        <a:ext cx="1200578" cy="813938"/>
      </dsp:txXfrm>
    </dsp:sp>
    <dsp:sp modelId="{90CDA2BD-03F5-4C8C-BD4F-026FD7648374}">
      <dsp:nvSpPr>
        <dsp:cNvPr id="0" name=""/>
        <dsp:cNvSpPr/>
      </dsp:nvSpPr>
      <dsp:spPr>
        <a:xfrm>
          <a:off x="4576845" y="2135641"/>
          <a:ext cx="937248" cy="729052"/>
        </a:xfrm>
        <a:prstGeom prst="rect">
          <a:avLst/>
        </a:prstGeom>
        <a:noFill/>
        <a:ln>
          <a:noFill/>
        </a:ln>
        <a:effectLst/>
      </dsp:spPr>
      <dsp:style>
        <a:lnRef idx="0">
          <a:scrgbClr r="0" g="0" b="0"/>
        </a:lnRef>
        <a:fillRef idx="0">
          <a:scrgbClr r="0" g="0" b="0"/>
        </a:fillRef>
        <a:effectRef idx="0">
          <a:scrgbClr r="0" g="0" b="0"/>
        </a:effectRef>
        <a:fontRef idx="minor"/>
      </dsp:style>
    </dsp:sp>
    <dsp:sp modelId="{3FBBBEAF-268D-4FF5-999D-90A5ECEFCF49}">
      <dsp:nvSpPr>
        <dsp:cNvPr id="0" name=""/>
        <dsp:cNvSpPr/>
      </dsp:nvSpPr>
      <dsp:spPr>
        <a:xfrm>
          <a:off x="4356621" y="3062879"/>
          <a:ext cx="1288660" cy="902020"/>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Send </a:t>
          </a:r>
          <a14:m xmlns:a14="http://schemas.microsoft.com/office/drawing/2010/main">
            <m:oMath xmlns:m="http://schemas.openxmlformats.org/officeDocument/2006/math">
              <m:d>
                <m:dPr>
                  <m:ctrlPr>
                    <a:rPr lang="en-US" sz="1600" b="0" i="1" kern="1200">
                      <a:latin typeface="Cambria Math" panose="02040503050406030204" pitchFamily="18" charset="0"/>
                    </a:rPr>
                  </m:ctrlPr>
                </m:dPr>
                <m:e>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𝑆</m:t>
                      </m:r>
                    </m:e>
                    <m:sub>
                      <m:r>
                        <a:rPr lang="en-US" sz="1600" b="0" i="1" kern="1200">
                          <a:latin typeface="Cambria Math" panose="02040503050406030204" pitchFamily="18" charset="0"/>
                        </a:rPr>
                        <m:t>1</m:t>
                      </m:r>
                    </m:sub>
                  </m:sSub>
                  <m:r>
                    <a:rPr lang="en-US" sz="1600" b="0" i="1" kern="1200">
                      <a:latin typeface="Cambria Math" panose="02040503050406030204" pitchFamily="18" charset="0"/>
                    </a:rPr>
                    <m:t>,</m:t>
                  </m:r>
                  <m:sSub>
                    <m:sSubPr>
                      <m:ctrlPr>
                        <a:rPr lang="en-US" sz="1600" b="0" i="1" kern="1200">
                          <a:latin typeface="Cambria Math" panose="02040503050406030204" pitchFamily="18" charset="0"/>
                        </a:rPr>
                      </m:ctrlPr>
                    </m:sSubPr>
                    <m:e>
                      <m:r>
                        <a:rPr lang="en-US" sz="1600" b="0" i="1" kern="1200">
                          <a:latin typeface="Cambria Math" panose="02040503050406030204" pitchFamily="18" charset="0"/>
                        </a:rPr>
                        <m:t>𝑆</m:t>
                      </m:r>
                    </m:e>
                    <m:sub>
                      <m:r>
                        <a:rPr lang="en-US" sz="1600" b="0" i="1" kern="1200">
                          <a:latin typeface="Cambria Math" panose="02040503050406030204" pitchFamily="18" charset="0"/>
                        </a:rPr>
                        <m:t>2</m:t>
                      </m:r>
                    </m:sub>
                  </m:sSub>
                </m:e>
              </m:d>
              <m:r>
                <a:rPr lang="en-US" sz="1600" b="0" i="1" kern="1200">
                  <a:latin typeface="Cambria Math" panose="02040503050406030204" pitchFamily="18" charset="0"/>
                </a:rPr>
                <m:t>.</m:t>
              </m:r>
            </m:oMath>
          </a14:m>
          <a:endParaRPr lang="en-SX" sz="1600" kern="1200" dirty="0"/>
        </a:p>
      </dsp:txBody>
      <dsp:txXfrm>
        <a:off x="4400662" y="3106920"/>
        <a:ext cx="1200578" cy="813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B50A5-18A7-4DDA-9164-91CC06BF55EB}">
      <dsp:nvSpPr>
        <dsp:cNvPr id="0" name=""/>
        <dsp:cNvSpPr/>
      </dsp:nvSpPr>
      <dsp:spPr>
        <a:xfrm rot="5400000">
          <a:off x="1179258" y="908620"/>
          <a:ext cx="803596" cy="914866"/>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B6CBF72-9535-459B-B9E8-0EFBD4DA640C}">
      <dsp:nvSpPr>
        <dsp:cNvPr id="0" name=""/>
        <dsp:cNvSpPr/>
      </dsp:nvSpPr>
      <dsp:spPr>
        <a:xfrm>
          <a:off x="966354" y="17817"/>
          <a:ext cx="1352783" cy="946904"/>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Calculate </a:t>
          </a:r>
          <a14:m xmlns:a14="http://schemas.microsoft.com/office/drawing/2010/main">
            <m:oMath xmlns:m="http://schemas.openxmlformats.org/officeDocument/2006/math">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𝑉</m:t>
                  </m:r>
                </m:e>
                <m:sub>
                  <m:r>
                    <a:rPr lang="en-US" sz="2300" b="0" i="1" kern="1200">
                      <a:latin typeface="Cambria Math" panose="02040503050406030204" pitchFamily="18" charset="0"/>
                    </a:rPr>
                    <m:t>1</m:t>
                  </m:r>
                </m:sub>
              </m:sSub>
            </m:oMath>
          </a14:m>
          <a:endParaRPr lang="en-SX" sz="2300" kern="1200"/>
        </a:p>
      </dsp:txBody>
      <dsp:txXfrm>
        <a:off x="1012586" y="64049"/>
        <a:ext cx="1260319" cy="854440"/>
      </dsp:txXfrm>
    </dsp:sp>
    <dsp:sp modelId="{551CE1DE-A6DD-4A43-96CD-3E7173269EC9}">
      <dsp:nvSpPr>
        <dsp:cNvPr id="0" name=""/>
        <dsp:cNvSpPr/>
      </dsp:nvSpPr>
      <dsp:spPr>
        <a:xfrm>
          <a:off x="2319137" y="108126"/>
          <a:ext cx="983885" cy="765329"/>
        </a:xfrm>
        <a:prstGeom prst="rect">
          <a:avLst/>
        </a:prstGeom>
        <a:noFill/>
        <a:ln>
          <a:noFill/>
        </a:ln>
        <a:effectLst/>
      </dsp:spPr>
      <dsp:style>
        <a:lnRef idx="0">
          <a:scrgbClr r="0" g="0" b="0"/>
        </a:lnRef>
        <a:fillRef idx="0">
          <a:scrgbClr r="0" g="0" b="0"/>
        </a:fillRef>
        <a:effectRef idx="0">
          <a:scrgbClr r="0" g="0" b="0"/>
        </a:effectRef>
        <a:fontRef idx="minor"/>
      </dsp:style>
    </dsp:sp>
    <dsp:sp modelId="{0503F3AA-A8B5-437C-9E1F-A5B8B73C1203}">
      <dsp:nvSpPr>
        <dsp:cNvPr id="0" name=""/>
        <dsp:cNvSpPr/>
      </dsp:nvSpPr>
      <dsp:spPr>
        <a:xfrm rot="5400000">
          <a:off x="2300859" y="1972306"/>
          <a:ext cx="803596" cy="914866"/>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scene3d>
          <a:camera prst="orthographicFront"/>
          <a:lightRig rig="threePt" dir="t">
            <a:rot lat="0" lon="0" rev="7500000"/>
          </a:lightRig>
        </a:scene3d>
        <a:sp3d z="25400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C0FF5CA9-9DAD-44A9-9DCC-1AE583896A28}">
      <dsp:nvSpPr>
        <dsp:cNvPr id="0" name=""/>
        <dsp:cNvSpPr/>
      </dsp:nvSpPr>
      <dsp:spPr>
        <a:xfrm>
          <a:off x="2087955" y="1081503"/>
          <a:ext cx="1352783" cy="946904"/>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Calculate </a:t>
          </a:r>
          <a14:m xmlns:a14="http://schemas.microsoft.com/office/drawing/2010/main">
            <m:oMath xmlns:m="http://schemas.openxmlformats.org/officeDocument/2006/math">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𝑉</m:t>
                  </m:r>
                </m:e>
                <m:sub>
                  <m:r>
                    <a:rPr lang="en-US" sz="2300" b="0" i="1" kern="1200">
                      <a:latin typeface="Cambria Math" panose="02040503050406030204" pitchFamily="18" charset="0"/>
                    </a:rPr>
                    <m:t>2</m:t>
                  </m:r>
                </m:sub>
              </m:sSub>
            </m:oMath>
          </a14:m>
          <a:endParaRPr lang="en-SX" sz="2300" kern="1200" dirty="0"/>
        </a:p>
      </dsp:txBody>
      <dsp:txXfrm>
        <a:off x="2134187" y="1127735"/>
        <a:ext cx="1260319" cy="854440"/>
      </dsp:txXfrm>
    </dsp:sp>
    <dsp:sp modelId="{8BFC6850-A119-48D1-B243-C2F2CD0700FE}">
      <dsp:nvSpPr>
        <dsp:cNvPr id="0" name=""/>
        <dsp:cNvSpPr/>
      </dsp:nvSpPr>
      <dsp:spPr>
        <a:xfrm>
          <a:off x="3440738" y="1171812"/>
          <a:ext cx="983885" cy="765329"/>
        </a:xfrm>
        <a:prstGeom prst="rect">
          <a:avLst/>
        </a:prstGeom>
        <a:noFill/>
        <a:ln>
          <a:noFill/>
        </a:ln>
        <a:effectLst/>
      </dsp:spPr>
      <dsp:style>
        <a:lnRef idx="0">
          <a:scrgbClr r="0" g="0" b="0"/>
        </a:lnRef>
        <a:fillRef idx="0">
          <a:scrgbClr r="0" g="0" b="0"/>
        </a:fillRef>
        <a:effectRef idx="0">
          <a:scrgbClr r="0" g="0" b="0"/>
        </a:effectRef>
        <a:fontRef idx="minor"/>
      </dsp:style>
    </dsp:sp>
    <dsp:sp modelId="{A559340B-1025-431A-B11E-74318AB1B354}">
      <dsp:nvSpPr>
        <dsp:cNvPr id="0" name=""/>
        <dsp:cNvSpPr/>
      </dsp:nvSpPr>
      <dsp:spPr>
        <a:xfrm>
          <a:off x="3209556" y="2145189"/>
          <a:ext cx="2256063" cy="946904"/>
        </a:xfrm>
        <a:prstGeom prst="roundRect">
          <a:avLst>
            <a:gd name="adj" fmla="val 1667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Assert </a:t>
          </a:r>
          <a14:m xmlns:a14="http://schemas.microsoft.com/office/drawing/2010/main">
            <m:oMath xmlns:m="http://schemas.openxmlformats.org/officeDocument/2006/math">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𝑉</m:t>
                  </m:r>
                </m:e>
                <m:sub>
                  <m:r>
                    <a:rPr lang="en-US" sz="2300" b="0" i="1" kern="1200">
                      <a:latin typeface="Cambria Math" panose="02040503050406030204" pitchFamily="18" charset="0"/>
                    </a:rPr>
                    <m:t>1</m:t>
                  </m:r>
                </m:sub>
              </m:sSub>
              <m:r>
                <a:rPr lang="en-US" sz="2300" b="0" i="1" kern="1200">
                  <a:latin typeface="Cambria Math" panose="02040503050406030204" pitchFamily="18" charset="0"/>
                </a:rPr>
                <m:t>=</m:t>
              </m:r>
              <m:sSub>
                <m:sSubPr>
                  <m:ctrlPr>
                    <a:rPr lang="en-US" sz="2300" b="0" i="1" kern="1200">
                      <a:latin typeface="Cambria Math" panose="02040503050406030204" pitchFamily="18" charset="0"/>
                    </a:rPr>
                  </m:ctrlPr>
                </m:sSubPr>
                <m:e>
                  <m:r>
                    <a:rPr lang="en-US" sz="2300" b="0" i="1" kern="1200">
                      <a:latin typeface="Cambria Math" panose="02040503050406030204" pitchFamily="18" charset="0"/>
                    </a:rPr>
                    <m:t>𝑉</m:t>
                  </m:r>
                </m:e>
                <m:sub>
                  <m:r>
                    <a:rPr lang="en-US" sz="2300" b="0" i="1" kern="1200">
                      <a:latin typeface="Cambria Math" panose="02040503050406030204" pitchFamily="18" charset="0"/>
                    </a:rPr>
                    <m:t>2</m:t>
                  </m:r>
                </m:sub>
              </m:sSub>
            </m:oMath>
          </a14:m>
          <a:endParaRPr lang="en-SX" sz="2300" kern="1200" dirty="0"/>
        </a:p>
      </dsp:txBody>
      <dsp:txXfrm>
        <a:off x="3255788" y="2191421"/>
        <a:ext cx="2163599" cy="85444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D1325E8-5B2C-4593-A752-8497CEBD3605}" type="datetimeFigureOut">
              <a:rPr lang="he-IL" smtClean="0"/>
              <a:t>י"א/שבט/תשפ"ב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E08D023-FA09-43C0-A06C-4A34C5A57574}" type="slidenum">
              <a:rPr lang="he-IL" smtClean="0"/>
              <a:t>‹#›</a:t>
            </a:fld>
            <a:endParaRPr lang="he-IL"/>
          </a:p>
        </p:txBody>
      </p:sp>
    </p:spTree>
    <p:extLst>
      <p:ext uri="{BB962C8B-B14F-4D97-AF65-F5344CB8AC3E}">
        <p14:creationId xmlns:p14="http://schemas.microsoft.com/office/powerpoint/2010/main" val="286400723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2</a:t>
            </a:fld>
            <a:endParaRPr lang="he-IL"/>
          </a:p>
        </p:txBody>
      </p:sp>
    </p:spTree>
    <p:extLst>
      <p:ext uri="{BB962C8B-B14F-4D97-AF65-F5344CB8AC3E}">
        <p14:creationId xmlns:p14="http://schemas.microsoft.com/office/powerpoint/2010/main" val="1370762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12</a:t>
            </a:fld>
            <a:endParaRPr lang="he-IL"/>
          </a:p>
        </p:txBody>
      </p:sp>
    </p:spTree>
    <p:extLst>
      <p:ext uri="{BB962C8B-B14F-4D97-AF65-F5344CB8AC3E}">
        <p14:creationId xmlns:p14="http://schemas.microsoft.com/office/powerpoint/2010/main" val="86406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rtl="0">
              <a:spcBef>
                <a:spcPts val="0"/>
              </a:spcBef>
              <a:spcAft>
                <a:spcPts val="0"/>
              </a:spcAft>
              <a:buClr>
                <a:schemeClr val="dk1"/>
              </a:buClr>
              <a:buSzPts val="1100"/>
              <a:buFont typeface="Arial"/>
              <a:buNone/>
            </a:pPr>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13</a:t>
            </a:fld>
            <a:endParaRPr lang="he-IL"/>
          </a:p>
        </p:txBody>
      </p:sp>
    </p:spTree>
    <p:extLst>
      <p:ext uri="{BB962C8B-B14F-4D97-AF65-F5344CB8AC3E}">
        <p14:creationId xmlns:p14="http://schemas.microsoft.com/office/powerpoint/2010/main" val="1748682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14</a:t>
            </a:fld>
            <a:endParaRPr lang="he-IL"/>
          </a:p>
        </p:txBody>
      </p:sp>
    </p:spTree>
    <p:extLst>
      <p:ext uri="{BB962C8B-B14F-4D97-AF65-F5344CB8AC3E}">
        <p14:creationId xmlns:p14="http://schemas.microsoft.com/office/powerpoint/2010/main" val="401568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15</a:t>
            </a:fld>
            <a:endParaRPr lang="he-IL"/>
          </a:p>
        </p:txBody>
      </p:sp>
    </p:spTree>
    <p:extLst>
      <p:ext uri="{BB962C8B-B14F-4D97-AF65-F5344CB8AC3E}">
        <p14:creationId xmlns:p14="http://schemas.microsoft.com/office/powerpoint/2010/main" val="341365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16</a:t>
            </a:fld>
            <a:endParaRPr lang="he-IL"/>
          </a:p>
        </p:txBody>
      </p:sp>
    </p:spTree>
    <p:extLst>
      <p:ext uri="{BB962C8B-B14F-4D97-AF65-F5344CB8AC3E}">
        <p14:creationId xmlns:p14="http://schemas.microsoft.com/office/powerpoint/2010/main" val="2504320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08D023-FA09-43C0-A06C-4A34C5A57574}" type="slidenum">
              <a:rPr lang="he-IL" smtClean="0"/>
              <a:t>17</a:t>
            </a:fld>
            <a:endParaRPr lang="he-IL"/>
          </a:p>
        </p:txBody>
      </p:sp>
    </p:spTree>
    <p:extLst>
      <p:ext uri="{BB962C8B-B14F-4D97-AF65-F5344CB8AC3E}">
        <p14:creationId xmlns:p14="http://schemas.microsoft.com/office/powerpoint/2010/main" val="2525715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26</a:t>
            </a:fld>
            <a:endParaRPr lang="he-IL"/>
          </a:p>
        </p:txBody>
      </p:sp>
    </p:spTree>
    <p:extLst>
      <p:ext uri="{BB962C8B-B14F-4D97-AF65-F5344CB8AC3E}">
        <p14:creationId xmlns:p14="http://schemas.microsoft.com/office/powerpoint/2010/main" val="1255571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27</a:t>
            </a:fld>
            <a:endParaRPr lang="he-IL"/>
          </a:p>
        </p:txBody>
      </p:sp>
    </p:spTree>
    <p:extLst>
      <p:ext uri="{BB962C8B-B14F-4D97-AF65-F5344CB8AC3E}">
        <p14:creationId xmlns:p14="http://schemas.microsoft.com/office/powerpoint/2010/main" val="201706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28</a:t>
            </a:fld>
            <a:endParaRPr lang="he-IL"/>
          </a:p>
        </p:txBody>
      </p:sp>
    </p:spTree>
    <p:extLst>
      <p:ext uri="{BB962C8B-B14F-4D97-AF65-F5344CB8AC3E}">
        <p14:creationId xmlns:p14="http://schemas.microsoft.com/office/powerpoint/2010/main" val="262817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29</a:t>
            </a:fld>
            <a:endParaRPr lang="he-IL"/>
          </a:p>
        </p:txBody>
      </p:sp>
    </p:spTree>
    <p:extLst>
      <p:ext uri="{BB962C8B-B14F-4D97-AF65-F5344CB8AC3E}">
        <p14:creationId xmlns:p14="http://schemas.microsoft.com/office/powerpoint/2010/main" val="1319112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a:t>
            </a:fld>
            <a:endParaRPr lang="he-IL"/>
          </a:p>
        </p:txBody>
      </p:sp>
    </p:spTree>
    <p:extLst>
      <p:ext uri="{BB962C8B-B14F-4D97-AF65-F5344CB8AC3E}">
        <p14:creationId xmlns:p14="http://schemas.microsoft.com/office/powerpoint/2010/main" val="74094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30</a:t>
            </a:fld>
            <a:endParaRPr lang="he-IL"/>
          </a:p>
        </p:txBody>
      </p:sp>
    </p:spTree>
    <p:extLst>
      <p:ext uri="{BB962C8B-B14F-4D97-AF65-F5344CB8AC3E}">
        <p14:creationId xmlns:p14="http://schemas.microsoft.com/office/powerpoint/2010/main" val="253305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31</a:t>
            </a:fld>
            <a:endParaRPr lang="he-IL"/>
          </a:p>
        </p:txBody>
      </p:sp>
    </p:spTree>
    <p:extLst>
      <p:ext uri="{BB962C8B-B14F-4D97-AF65-F5344CB8AC3E}">
        <p14:creationId xmlns:p14="http://schemas.microsoft.com/office/powerpoint/2010/main" val="2345133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32</a:t>
            </a:fld>
            <a:endParaRPr lang="he-IL"/>
          </a:p>
        </p:txBody>
      </p:sp>
    </p:spTree>
    <p:extLst>
      <p:ext uri="{BB962C8B-B14F-4D97-AF65-F5344CB8AC3E}">
        <p14:creationId xmlns:p14="http://schemas.microsoft.com/office/powerpoint/2010/main" val="1288878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33</a:t>
            </a:fld>
            <a:endParaRPr lang="he-IL"/>
          </a:p>
        </p:txBody>
      </p:sp>
    </p:spTree>
    <p:extLst>
      <p:ext uri="{BB962C8B-B14F-4D97-AF65-F5344CB8AC3E}">
        <p14:creationId xmlns:p14="http://schemas.microsoft.com/office/powerpoint/2010/main" val="1076082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34</a:t>
            </a:fld>
            <a:endParaRPr lang="he-IL"/>
          </a:p>
        </p:txBody>
      </p:sp>
    </p:spTree>
    <p:extLst>
      <p:ext uri="{BB962C8B-B14F-4D97-AF65-F5344CB8AC3E}">
        <p14:creationId xmlns:p14="http://schemas.microsoft.com/office/powerpoint/2010/main" val="3054192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35</a:t>
            </a:fld>
            <a:endParaRPr lang="he-IL"/>
          </a:p>
        </p:txBody>
      </p:sp>
    </p:spTree>
    <p:extLst>
      <p:ext uri="{BB962C8B-B14F-4D97-AF65-F5344CB8AC3E}">
        <p14:creationId xmlns:p14="http://schemas.microsoft.com/office/powerpoint/2010/main" val="990690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38</a:t>
            </a:fld>
            <a:endParaRPr lang="he-IL"/>
          </a:p>
        </p:txBody>
      </p:sp>
    </p:spTree>
    <p:extLst>
      <p:ext uri="{BB962C8B-B14F-4D97-AF65-F5344CB8AC3E}">
        <p14:creationId xmlns:p14="http://schemas.microsoft.com/office/powerpoint/2010/main" val="3631717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39</a:t>
            </a:fld>
            <a:endParaRPr lang="he-IL"/>
          </a:p>
        </p:txBody>
      </p:sp>
    </p:spTree>
    <p:extLst>
      <p:ext uri="{BB962C8B-B14F-4D97-AF65-F5344CB8AC3E}">
        <p14:creationId xmlns:p14="http://schemas.microsoft.com/office/powerpoint/2010/main" val="1165875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40</a:t>
            </a:fld>
            <a:endParaRPr lang="he-IL"/>
          </a:p>
        </p:txBody>
      </p:sp>
    </p:spTree>
    <p:extLst>
      <p:ext uri="{BB962C8B-B14F-4D97-AF65-F5344CB8AC3E}">
        <p14:creationId xmlns:p14="http://schemas.microsoft.com/office/powerpoint/2010/main" val="98693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41</a:t>
            </a:fld>
            <a:endParaRPr lang="he-IL"/>
          </a:p>
        </p:txBody>
      </p:sp>
    </p:spTree>
    <p:extLst>
      <p:ext uri="{BB962C8B-B14F-4D97-AF65-F5344CB8AC3E}">
        <p14:creationId xmlns:p14="http://schemas.microsoft.com/office/powerpoint/2010/main" val="253508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5</a:t>
            </a:fld>
            <a:endParaRPr lang="he-IL"/>
          </a:p>
        </p:txBody>
      </p:sp>
    </p:spTree>
    <p:extLst>
      <p:ext uri="{BB962C8B-B14F-4D97-AF65-F5344CB8AC3E}">
        <p14:creationId xmlns:p14="http://schemas.microsoft.com/office/powerpoint/2010/main" val="2456931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45</a:t>
            </a:fld>
            <a:endParaRPr lang="he-IL"/>
          </a:p>
        </p:txBody>
      </p:sp>
    </p:spTree>
    <p:extLst>
      <p:ext uri="{BB962C8B-B14F-4D97-AF65-F5344CB8AC3E}">
        <p14:creationId xmlns:p14="http://schemas.microsoft.com/office/powerpoint/2010/main" val="275002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6</a:t>
            </a:fld>
            <a:endParaRPr lang="he-IL"/>
          </a:p>
        </p:txBody>
      </p:sp>
    </p:spTree>
    <p:extLst>
      <p:ext uri="{BB962C8B-B14F-4D97-AF65-F5344CB8AC3E}">
        <p14:creationId xmlns:p14="http://schemas.microsoft.com/office/powerpoint/2010/main" val="2169493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7</a:t>
            </a:fld>
            <a:endParaRPr lang="he-IL"/>
          </a:p>
        </p:txBody>
      </p:sp>
    </p:spTree>
    <p:extLst>
      <p:ext uri="{BB962C8B-B14F-4D97-AF65-F5344CB8AC3E}">
        <p14:creationId xmlns:p14="http://schemas.microsoft.com/office/powerpoint/2010/main" val="3237232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8</a:t>
            </a:fld>
            <a:endParaRPr lang="he-IL"/>
          </a:p>
        </p:txBody>
      </p:sp>
    </p:spTree>
    <p:extLst>
      <p:ext uri="{BB962C8B-B14F-4D97-AF65-F5344CB8AC3E}">
        <p14:creationId xmlns:p14="http://schemas.microsoft.com/office/powerpoint/2010/main" val="679729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9</a:t>
            </a:fld>
            <a:endParaRPr lang="he-IL"/>
          </a:p>
        </p:txBody>
      </p:sp>
    </p:spTree>
    <p:extLst>
      <p:ext uri="{BB962C8B-B14F-4D97-AF65-F5344CB8AC3E}">
        <p14:creationId xmlns:p14="http://schemas.microsoft.com/office/powerpoint/2010/main" val="311248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10</a:t>
            </a:fld>
            <a:endParaRPr lang="he-IL"/>
          </a:p>
        </p:txBody>
      </p:sp>
    </p:spTree>
    <p:extLst>
      <p:ext uri="{BB962C8B-B14F-4D97-AF65-F5344CB8AC3E}">
        <p14:creationId xmlns:p14="http://schemas.microsoft.com/office/powerpoint/2010/main" val="1273707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E08D023-FA09-43C0-A06C-4A34C5A57574}" type="slidenum">
              <a:rPr lang="he-IL" smtClean="0"/>
              <a:t>11</a:t>
            </a:fld>
            <a:endParaRPr lang="he-IL"/>
          </a:p>
        </p:txBody>
      </p:sp>
    </p:spTree>
    <p:extLst>
      <p:ext uri="{BB962C8B-B14F-4D97-AF65-F5344CB8AC3E}">
        <p14:creationId xmlns:p14="http://schemas.microsoft.com/office/powerpoint/2010/main" val="1855127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AF45C3-07FF-461C-B725-9196CFB19260}"/>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4C09B2DC-18BB-4DAB-A94F-F001212893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6DBF210-9B49-4743-B1D3-7D8C9007B428}"/>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70EEA1BF-5647-4D49-86D5-CA95F9D7B07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EDCCF95-A67F-4847-9A3F-A05A59078A43}"/>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3378490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05B4EE-B97F-4779-8414-2B544EE21858}"/>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47765A77-404E-4927-8222-644382432D9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0851996-422F-47D0-87FB-18E549D537D1}"/>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C00EFDE6-35FA-4E70-8BA0-91889621A2E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3D156E-B68B-4C00-92A6-48057E759743}"/>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109541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9E50EA2-F19D-44D3-B0D3-7A432E53DBF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2E90310-2336-43BE-9C3B-7BBA58D2922E}"/>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0C35955-28AF-46D4-9546-0F9A2C38B412}"/>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28B2A775-6F68-437A-8F76-35F9219126E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16EBE87-6447-480F-93CE-CC4580DA6CCF}"/>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1097269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90AE72-824E-40BD-8A45-AD4A8A7C1C8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D8FE912-B68D-4909-B42D-F986B9B53D76}"/>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8575A74-4284-40A3-B0D7-2A5F4889A280}"/>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4385A1E0-725F-4CE3-BC08-6CAD4F88AF4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817098F-0941-4804-8CB9-221C062FE397}"/>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100459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148B48-BC5A-4781-B434-87F833A0458B}"/>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E0873F7-E7E2-4F5C-AE50-73029730D9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3E6C057-788F-4A6D-9488-D711DEC9D32F}"/>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72097181-BDFD-46C8-82AE-9BE0372B865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CAD743E-B700-43C2-B284-87A62D8C9339}"/>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349140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BD68EB-BE90-41A1-9986-0848351EAA5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147CDB1-843A-4F47-8024-2889BAA4F46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7FC6E6B-C5F3-4FB3-AB65-4EF73CEAA97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B1FBE816-8480-452F-9B1B-9B8401E186C4}"/>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6" name="מציין מיקום של כותרת תחתונה 5">
            <a:extLst>
              <a:ext uri="{FF2B5EF4-FFF2-40B4-BE49-F238E27FC236}">
                <a16:creationId xmlns:a16="http://schemas.microsoft.com/office/drawing/2014/main" id="{ED5E3420-A2FA-4081-B4A2-65CD43EB5E9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ABF0B61-2E30-4463-81C7-E157C406FBB1}"/>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1139679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81E9068-4C9D-44E8-A545-8089189CF15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A5E7086-B7C2-432F-B165-07FC4A6DC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0A3115D-47DD-4DB3-8C6C-27D57950AE14}"/>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EBC19AB-2D1D-4F41-A15C-4160218AD8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F88E65F-BC3C-4F35-81FD-B428DE103A1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3461700-4BBD-44D6-9EAD-0E0EC724ACE1}"/>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8" name="מציין מיקום של כותרת תחתונה 7">
            <a:extLst>
              <a:ext uri="{FF2B5EF4-FFF2-40B4-BE49-F238E27FC236}">
                <a16:creationId xmlns:a16="http://schemas.microsoft.com/office/drawing/2014/main" id="{1586EA36-81A4-4EC4-B6CC-91C47B1F799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12D6555B-6017-4AFA-AA67-E1D3B80DD5B4}"/>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213552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6A2EBD-DD0B-4E2C-BEB0-71953F32C1B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8DA2D15-72BD-41AB-B39E-DA8F747F9791}"/>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4" name="מציין מיקום של כותרת תחתונה 3">
            <a:extLst>
              <a:ext uri="{FF2B5EF4-FFF2-40B4-BE49-F238E27FC236}">
                <a16:creationId xmlns:a16="http://schemas.microsoft.com/office/drawing/2014/main" id="{2FAD3FBC-E17D-4338-BD40-6749D0AB5CD1}"/>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6A9E9A2-11C4-4C31-B1F1-B4483E78211D}"/>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2261545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EE5BDDF-992E-4EEF-BF31-5E7B019D9AC9}"/>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3" name="מציין מיקום של כותרת תחתונה 2">
            <a:extLst>
              <a:ext uri="{FF2B5EF4-FFF2-40B4-BE49-F238E27FC236}">
                <a16:creationId xmlns:a16="http://schemas.microsoft.com/office/drawing/2014/main" id="{3B06244E-7EB4-4BD4-81AE-F735266F390C}"/>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D4A8647-BC0F-475A-97C2-64D09A1829A6}"/>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196683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0BE941-E918-49FA-B524-CB19CBA161E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B23D672-A896-4546-AB48-B290C3CB3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FE3D2AE9-A393-4947-8F34-0C8447DE9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8FBB88C6-8431-4CB2-98C6-A3612381C35C}"/>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6" name="מציין מיקום של כותרת תחתונה 5">
            <a:extLst>
              <a:ext uri="{FF2B5EF4-FFF2-40B4-BE49-F238E27FC236}">
                <a16:creationId xmlns:a16="http://schemas.microsoft.com/office/drawing/2014/main" id="{3C3F46F5-71F1-40A8-9B4D-83C640382F1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F52A963-3AD3-43AB-8AA5-782C3A289442}"/>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3014950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23798F6-5652-427B-BCF5-A7630A4393D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931E87B2-AA36-4F7B-8201-300AA2C50D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8D26F522-BD75-4293-81D4-1C5EBD8ADC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99FDB1C-4AC4-4D31-8A43-9D35CAC01DF3}"/>
              </a:ext>
            </a:extLst>
          </p:cNvPr>
          <p:cNvSpPr>
            <a:spLocks noGrp="1"/>
          </p:cNvSpPr>
          <p:nvPr>
            <p:ph type="dt" sz="half" idx="10"/>
          </p:nvPr>
        </p:nvSpPr>
        <p:spPr/>
        <p:txBody>
          <a:bodyPr/>
          <a:lstStyle/>
          <a:p>
            <a:fld id="{63F97E0C-CC96-44B5-8BA3-FA6781F22D85}" type="datetimeFigureOut">
              <a:rPr lang="he-IL" smtClean="0"/>
              <a:t>י"א/שבט/תשפ"ב</a:t>
            </a:fld>
            <a:endParaRPr lang="he-IL"/>
          </a:p>
        </p:txBody>
      </p:sp>
      <p:sp>
        <p:nvSpPr>
          <p:cNvPr id="6" name="מציין מיקום של כותרת תחתונה 5">
            <a:extLst>
              <a:ext uri="{FF2B5EF4-FFF2-40B4-BE49-F238E27FC236}">
                <a16:creationId xmlns:a16="http://schemas.microsoft.com/office/drawing/2014/main" id="{43943EC2-F552-40E2-B9BC-7C3A549C5DE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0B53AEE-98EA-483D-8716-ED5A89D9E156}"/>
              </a:ext>
            </a:extLst>
          </p:cNvPr>
          <p:cNvSpPr>
            <a:spLocks noGrp="1"/>
          </p:cNvSpPr>
          <p:nvPr>
            <p:ph type="sldNum" sz="quarter" idx="12"/>
          </p:nvPr>
        </p:nvSpPr>
        <p:spPr/>
        <p:txBody>
          <a:bodyPr/>
          <a:lstStyle/>
          <a:p>
            <a:fld id="{E2FF40CE-AB73-45D6-AFD6-3167EA4981A0}" type="slidenum">
              <a:rPr lang="he-IL" smtClean="0"/>
              <a:t>‹#›</a:t>
            </a:fld>
            <a:endParaRPr lang="he-IL"/>
          </a:p>
        </p:txBody>
      </p:sp>
    </p:spTree>
    <p:extLst>
      <p:ext uri="{BB962C8B-B14F-4D97-AF65-F5344CB8AC3E}">
        <p14:creationId xmlns:p14="http://schemas.microsoft.com/office/powerpoint/2010/main" val="4164425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834ACAF-2030-488B-BBCE-4F7BA9C4E8E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688A310-A8A3-4582-90D8-10B2503A3EF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B96632E-3B62-4B8D-8E92-1E04DF28CBEC}"/>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3F97E0C-CC96-44B5-8BA3-FA6781F22D85}" type="datetimeFigureOut">
              <a:rPr lang="he-IL" smtClean="0"/>
              <a:t>י"א/שבט/תשפ"ב</a:t>
            </a:fld>
            <a:endParaRPr lang="he-IL"/>
          </a:p>
        </p:txBody>
      </p:sp>
      <p:sp>
        <p:nvSpPr>
          <p:cNvPr id="5" name="מציין מיקום של כותרת תחתונה 4">
            <a:extLst>
              <a:ext uri="{FF2B5EF4-FFF2-40B4-BE49-F238E27FC236}">
                <a16:creationId xmlns:a16="http://schemas.microsoft.com/office/drawing/2014/main" id="{7C3A7A99-DC11-4BDB-91C0-74E113CB89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F19CA32-A433-46D7-B284-72158A94D21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E2FF40CE-AB73-45D6-AFD6-3167EA4981A0}" type="slidenum">
              <a:rPr lang="he-IL" smtClean="0"/>
              <a:t>‹#›</a:t>
            </a:fld>
            <a:endParaRPr lang="he-IL"/>
          </a:p>
        </p:txBody>
      </p:sp>
    </p:spTree>
    <p:extLst>
      <p:ext uri="{BB962C8B-B14F-4D97-AF65-F5344CB8AC3E}">
        <p14:creationId xmlns:p14="http://schemas.microsoft.com/office/powerpoint/2010/main" val="1282070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3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33.png"/><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diagramColors" Target="../diagrams/colors2.xml"/><Relationship Id="rId12" Type="http://schemas.openxmlformats.org/officeDocument/2006/relationships/diagramColors" Target="../diagrams/colors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diagramLayout" Target="../diagrams/layout2.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3.xml"/><Relationship Id="rId12"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51.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50.png"/><Relationship Id="rId2" Type="http://schemas.openxmlformats.org/officeDocument/2006/relationships/image" Target="../media/image41.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31.png"/><Relationship Id="rId11" Type="http://schemas.openxmlformats.org/officeDocument/2006/relationships/image" Target="../media/image49.png"/><Relationship Id="rId5" Type="http://schemas.openxmlformats.org/officeDocument/2006/relationships/image" Target="../media/image410.png"/><Relationship Id="rId15" Type="http://schemas.openxmlformats.org/officeDocument/2006/relationships/image" Target="../media/image471.png"/><Relationship Id="rId10" Type="http://schemas.openxmlformats.org/officeDocument/2006/relationships/image" Target="../media/image480.png"/><Relationship Id="rId4" Type="http://schemas.openxmlformats.org/officeDocument/2006/relationships/image" Target="../media/image420.png"/><Relationship Id="rId9" Type="http://schemas.openxmlformats.org/officeDocument/2006/relationships/image" Target="../media/image460.png"/><Relationship Id="rId14" Type="http://schemas.openxmlformats.org/officeDocument/2006/relationships/image" Target="../media/image52.png"/></Relationships>
</file>

<file path=ppt/slides/_rels/slide4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59.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58.png"/><Relationship Id="rId2" Type="http://schemas.openxmlformats.org/officeDocument/2006/relationships/image" Target="../media/image41.png"/><Relationship Id="rId16"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7.png"/><Relationship Id="rId5" Type="http://schemas.openxmlformats.org/officeDocument/2006/relationships/image" Target="../media/image430.png"/><Relationship Id="rId15" Type="http://schemas.openxmlformats.org/officeDocument/2006/relationships/image" Target="../media/image53.png"/><Relationship Id="rId10" Type="http://schemas.openxmlformats.org/officeDocument/2006/relationships/image" Target="../media/image480.png"/><Relationship Id="rId4" Type="http://schemas.openxmlformats.org/officeDocument/2006/relationships/image" Target="../media/image55.png"/><Relationship Id="rId9" Type="http://schemas.openxmlformats.org/officeDocument/2006/relationships/image" Target="../media/image470.png"/><Relationship Id="rId14" Type="http://schemas.openxmlformats.org/officeDocument/2006/relationships/image" Target="../media/image60.png"/></Relationships>
</file>

<file path=ppt/slides/_rels/slide4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5.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64.png"/><Relationship Id="rId17" Type="http://schemas.openxmlformats.org/officeDocument/2006/relationships/image" Target="../media/image68.png"/><Relationship Id="rId2" Type="http://schemas.openxmlformats.org/officeDocument/2006/relationships/image" Target="../media/image41.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430.png"/><Relationship Id="rId15" Type="http://schemas.openxmlformats.org/officeDocument/2006/relationships/image" Target="../media/image53.png"/><Relationship Id="rId10" Type="http://schemas.openxmlformats.org/officeDocument/2006/relationships/image" Target="../media/image63.png"/><Relationship Id="rId4" Type="http://schemas.openxmlformats.org/officeDocument/2006/relationships/image" Target="../media/image55.png"/><Relationship Id="rId9" Type="http://schemas.openxmlformats.org/officeDocument/2006/relationships/image" Target="../media/image470.png"/><Relationship Id="rId1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5.png"/><Relationship Id="rId18" Type="http://schemas.openxmlformats.org/officeDocument/2006/relationships/image" Target="../media/image75.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64.png"/><Relationship Id="rId17" Type="http://schemas.openxmlformats.org/officeDocument/2006/relationships/image" Target="../media/image74.png"/><Relationship Id="rId2" Type="http://schemas.openxmlformats.org/officeDocument/2006/relationships/image" Target="../media/image41.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430.png"/><Relationship Id="rId15" Type="http://schemas.openxmlformats.org/officeDocument/2006/relationships/image" Target="../media/image72.png"/><Relationship Id="rId10"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9.png"/><Relationship Id="rId14"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5.png"/><Relationship Id="rId18" Type="http://schemas.openxmlformats.org/officeDocument/2006/relationships/image" Target="../media/image80.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64.png"/><Relationship Id="rId17" Type="http://schemas.openxmlformats.org/officeDocument/2006/relationships/image" Target="../media/image79.png"/><Relationship Id="rId2" Type="http://schemas.openxmlformats.org/officeDocument/2006/relationships/image" Target="../media/image41.png"/><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76.png"/><Relationship Id="rId15" Type="http://schemas.openxmlformats.org/officeDocument/2006/relationships/image" Target="../media/image78.png"/><Relationship Id="rId10"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77.png"/><Relationship Id="rId14" Type="http://schemas.openxmlformats.org/officeDocument/2006/relationships/image" Target="../media/image71.png"/></Relationships>
</file>

<file path=ppt/slides/_rels/slide5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5.png"/><Relationship Id="rId18" Type="http://schemas.openxmlformats.org/officeDocument/2006/relationships/image" Target="../media/image84.png"/><Relationship Id="rId3" Type="http://schemas.openxmlformats.org/officeDocument/2006/relationships/image" Target="../media/image42.svg"/><Relationship Id="rId7" Type="http://schemas.openxmlformats.org/officeDocument/2006/relationships/image" Target="../media/image43.png"/><Relationship Id="rId12" Type="http://schemas.openxmlformats.org/officeDocument/2006/relationships/image" Target="../media/image64.png"/><Relationship Id="rId17" Type="http://schemas.openxmlformats.org/officeDocument/2006/relationships/image" Target="../media/image83.png"/><Relationship Id="rId2" Type="http://schemas.openxmlformats.org/officeDocument/2006/relationships/image" Target="../media/image41.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7.png"/><Relationship Id="rId5" Type="http://schemas.openxmlformats.org/officeDocument/2006/relationships/image" Target="../media/image81.png"/><Relationship Id="rId15" Type="http://schemas.openxmlformats.org/officeDocument/2006/relationships/image" Target="../media/image78.png"/><Relationship Id="rId10" Type="http://schemas.openxmlformats.org/officeDocument/2006/relationships/image" Target="../media/image70.png"/><Relationship Id="rId19" Type="http://schemas.openxmlformats.org/officeDocument/2006/relationships/image" Target="../media/image85.png"/><Relationship Id="rId4" Type="http://schemas.openxmlformats.org/officeDocument/2006/relationships/image" Target="../media/image55.png"/><Relationship Id="rId9" Type="http://schemas.openxmlformats.org/officeDocument/2006/relationships/image" Target="../media/image77.png"/><Relationship Id="rId1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nigma machine">
            <a:extLst>
              <a:ext uri="{FF2B5EF4-FFF2-40B4-BE49-F238E27FC236}">
                <a16:creationId xmlns:a16="http://schemas.microsoft.com/office/drawing/2014/main" id="{05B1E683-292A-43DC-BDC2-325E9D5C22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11" r="23298" b="658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מלבן 3">
            <a:extLst>
              <a:ext uri="{FF2B5EF4-FFF2-40B4-BE49-F238E27FC236}">
                <a16:creationId xmlns:a16="http://schemas.microsoft.com/office/drawing/2014/main" id="{2EA20E49-1525-4B17-9FAD-48794CB43DCA}"/>
              </a:ext>
            </a:extLst>
          </p:cNvPr>
          <p:cNvSpPr/>
          <p:nvPr/>
        </p:nvSpPr>
        <p:spPr>
          <a:xfrm>
            <a:off x="477981" y="1122363"/>
            <a:ext cx="4023360" cy="3204134"/>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4800" b="0" cap="none" spc="0" dirty="0">
                <a:ln w="0"/>
                <a:effectLst>
                  <a:outerShdw blurRad="50800" dist="38100" dir="8100000" algn="tr" rotWithShape="0">
                    <a:prstClr val="black">
                      <a:alpha val="40000"/>
                    </a:prstClr>
                  </a:outerShdw>
                </a:effectLst>
                <a:latin typeface="+mj-lt"/>
                <a:ea typeface="+mj-ea"/>
                <a:cs typeface="+mj-cs"/>
              </a:rPr>
              <a:t>The Enigma Machine</a:t>
            </a:r>
          </a:p>
        </p:txBody>
      </p:sp>
      <p:sp>
        <p:nvSpPr>
          <p:cNvPr id="1030"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תיבת טקסט 4">
            <a:extLst>
              <a:ext uri="{FF2B5EF4-FFF2-40B4-BE49-F238E27FC236}">
                <a16:creationId xmlns:a16="http://schemas.microsoft.com/office/drawing/2014/main" id="{AA22F39B-1E9D-4A6E-AC46-6286B6FFFE36}"/>
              </a:ext>
            </a:extLst>
          </p:cNvPr>
          <p:cNvSpPr txBox="1"/>
          <p:nvPr/>
        </p:nvSpPr>
        <p:spPr>
          <a:xfrm>
            <a:off x="239893" y="4829960"/>
            <a:ext cx="4499536" cy="1554272"/>
          </a:xfrm>
          <a:prstGeom prst="rect">
            <a:avLst/>
          </a:prstGeom>
          <a:noFill/>
        </p:spPr>
        <p:txBody>
          <a:bodyPr wrap="square" rtlCol="1">
            <a:spAutoFit/>
          </a:bodyPr>
          <a:lstStyle/>
          <a:p>
            <a:pPr algn="ctr">
              <a:spcAft>
                <a:spcPts val="600"/>
              </a:spcAft>
            </a:pPr>
            <a:r>
              <a:rPr lang="en-US" sz="2000" b="1" dirty="0"/>
              <a:t>Asaf Ben-</a:t>
            </a:r>
            <a:r>
              <a:rPr lang="en-US" sz="2000" b="1" dirty="0" err="1"/>
              <a:t>Shabat</a:t>
            </a:r>
            <a:endParaRPr lang="en-US" sz="2000" b="1" dirty="0"/>
          </a:p>
          <a:p>
            <a:pPr algn="ctr">
              <a:spcAft>
                <a:spcPts val="600"/>
              </a:spcAft>
            </a:pPr>
            <a:r>
              <a:rPr lang="en-US" sz="2000" b="1" dirty="0"/>
              <a:t>Or Eliyahu</a:t>
            </a:r>
          </a:p>
          <a:p>
            <a:pPr algn="ctr">
              <a:spcAft>
                <a:spcPts val="600"/>
              </a:spcAft>
            </a:pPr>
            <a:r>
              <a:rPr lang="en-US" sz="2000" b="1" dirty="0"/>
              <a:t>Sami Odeh</a:t>
            </a:r>
          </a:p>
          <a:p>
            <a:pPr algn="ctr">
              <a:spcAft>
                <a:spcPts val="600"/>
              </a:spcAft>
            </a:pPr>
            <a:r>
              <a:rPr lang="en-US" sz="2000" b="1" dirty="0"/>
              <a:t>Tal </a:t>
            </a:r>
            <a:r>
              <a:rPr lang="en-US" sz="2000" b="1" dirty="0" err="1"/>
              <a:t>Vakrat</a:t>
            </a:r>
            <a:endParaRPr lang="en-US" sz="2000" b="1" dirty="0"/>
          </a:p>
        </p:txBody>
      </p:sp>
    </p:spTree>
    <p:extLst>
      <p:ext uri="{BB962C8B-B14F-4D97-AF65-F5344CB8AC3E}">
        <p14:creationId xmlns:p14="http://schemas.microsoft.com/office/powerpoint/2010/main" val="9856000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D460563-6F1F-4738-83AD-8430FC89B0F9}"/>
              </a:ext>
            </a:extLst>
          </p:cNvPr>
          <p:cNvSpPr>
            <a:spLocks noGrp="1"/>
          </p:cNvSpPr>
          <p:nvPr>
            <p:ph type="title"/>
          </p:nvPr>
        </p:nvSpPr>
        <p:spPr>
          <a:xfrm>
            <a:off x="589560" y="856180"/>
            <a:ext cx="4560584" cy="1128068"/>
          </a:xfrm>
        </p:spPr>
        <p:txBody>
          <a:bodyPr anchor="ctr">
            <a:normAutofit/>
          </a:bodyPr>
          <a:lstStyle/>
          <a:p>
            <a:pPr algn="ctr"/>
            <a:r>
              <a:rPr lang="en-US" sz="3700" b="1" dirty="0"/>
              <a:t>LampBoard &amp; KeyBoard</a:t>
            </a:r>
            <a:endParaRPr lang="he-IL" sz="3700" b="1" dirty="0"/>
          </a:p>
        </p:txBody>
      </p:sp>
      <p:grpSp>
        <p:nvGrpSpPr>
          <p:cNvPr id="77"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Content Placeholder 3077">
            <a:extLst>
              <a:ext uri="{FF2B5EF4-FFF2-40B4-BE49-F238E27FC236}">
                <a16:creationId xmlns:a16="http://schemas.microsoft.com/office/drawing/2014/main" id="{6E7FC648-82B1-443B-B40C-D9B3D7091A73}"/>
              </a:ext>
            </a:extLst>
          </p:cNvPr>
          <p:cNvSpPr>
            <a:spLocks noGrp="1"/>
          </p:cNvSpPr>
          <p:nvPr>
            <p:ph idx="1"/>
          </p:nvPr>
        </p:nvSpPr>
        <p:spPr>
          <a:xfrm>
            <a:off x="590719" y="2330505"/>
            <a:ext cx="4559425" cy="3979585"/>
          </a:xfrm>
        </p:spPr>
        <p:txBody>
          <a:bodyPr anchor="ctr">
            <a:normAutofit/>
          </a:bodyPr>
          <a:lstStyle/>
          <a:p>
            <a:pPr algn="l" rtl="0"/>
            <a:r>
              <a:rPr lang="en-US" sz="2400" b="1" u="sng" dirty="0"/>
              <a:t>The LampBoard</a:t>
            </a:r>
            <a:r>
              <a:rPr lang="en-US" sz="2400" b="1" dirty="0"/>
              <a:t> – </a:t>
            </a:r>
            <a:r>
              <a:rPr lang="en-US" sz="2400" dirty="0"/>
              <a:t>The encrypted letters will show up here.</a:t>
            </a:r>
            <a:endParaRPr lang="en-US" sz="2400" b="1" u="sng" dirty="0"/>
          </a:p>
          <a:p>
            <a:pPr marL="0" indent="0" algn="l" rtl="0">
              <a:buNone/>
            </a:pPr>
            <a:endParaRPr lang="en-US" sz="2400" b="1" u="sng" dirty="0"/>
          </a:p>
          <a:p>
            <a:pPr algn="l" rtl="0"/>
            <a:r>
              <a:rPr lang="en-US" sz="2400" b="1" u="sng" dirty="0"/>
              <a:t>The </a:t>
            </a:r>
            <a:r>
              <a:rPr lang="en-US" sz="2400" b="1" u="sng" dirty="0" err="1"/>
              <a:t>keyBoard</a:t>
            </a:r>
            <a:r>
              <a:rPr lang="en-US" sz="2400" b="1" u="sng" dirty="0"/>
              <a:t> </a:t>
            </a:r>
            <a:r>
              <a:rPr lang="en-US" sz="2400" b="1" dirty="0"/>
              <a:t>– </a:t>
            </a:r>
            <a:r>
              <a:rPr lang="en-US" sz="2400" dirty="0"/>
              <a:t>Type the message you want to encrypt by clicking on the keys.</a:t>
            </a:r>
          </a:p>
          <a:p>
            <a:pPr rtl="0"/>
            <a:endParaRPr lang="en-US" sz="2000" b="1" dirty="0"/>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nigma Keyboard stock photo. Image of typewritter, german - 147752678">
            <a:extLst>
              <a:ext uri="{FF2B5EF4-FFF2-40B4-BE49-F238E27FC236}">
                <a16:creationId xmlns:a16="http://schemas.microsoft.com/office/drawing/2014/main" id="{DA9D326C-876A-4E86-8BAF-CFC20179AE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70" r="17297" b="7154"/>
          <a:stretch/>
        </p:blipFill>
        <p:spPr bwMode="auto">
          <a:xfrm>
            <a:off x="5977788" y="1403513"/>
            <a:ext cx="5425410" cy="4882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001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1C3A0EB-939E-47CB-B7BE-206657E00147}"/>
              </a:ext>
            </a:extLst>
          </p:cNvPr>
          <p:cNvSpPr>
            <a:spLocks noGrp="1"/>
          </p:cNvSpPr>
          <p:nvPr>
            <p:ph type="title"/>
          </p:nvPr>
        </p:nvSpPr>
        <p:spPr>
          <a:xfrm>
            <a:off x="589560" y="856180"/>
            <a:ext cx="4560584" cy="1128068"/>
          </a:xfrm>
        </p:spPr>
        <p:txBody>
          <a:bodyPr anchor="ctr">
            <a:normAutofit/>
          </a:bodyPr>
          <a:lstStyle/>
          <a:p>
            <a:pPr algn="ctr"/>
            <a:r>
              <a:rPr lang="en-US" sz="4000" b="1" dirty="0"/>
              <a:t>The Reflector</a:t>
            </a:r>
            <a:endParaRPr lang="he-IL" sz="4000" b="1" dirty="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2296E644-DF83-4B33-90B5-7E22F1FF1954}"/>
              </a:ext>
            </a:extLst>
          </p:cNvPr>
          <p:cNvSpPr>
            <a:spLocks noGrp="1"/>
          </p:cNvSpPr>
          <p:nvPr>
            <p:ph idx="1"/>
          </p:nvPr>
        </p:nvSpPr>
        <p:spPr>
          <a:xfrm>
            <a:off x="590719" y="2330505"/>
            <a:ext cx="4559425" cy="3979585"/>
          </a:xfrm>
        </p:spPr>
        <p:txBody>
          <a:bodyPr anchor="ctr">
            <a:normAutofit/>
          </a:bodyPr>
          <a:lstStyle/>
          <a:p>
            <a:pPr algn="l" rtl="0"/>
            <a:r>
              <a:rPr lang="en-US" altLang="he-IL" dirty="0"/>
              <a:t>The Reflector was a component at the end of the array of rotors that would reflect the electrical current back through the rotors in the opposite direction and through a different route.</a:t>
            </a:r>
          </a:p>
          <a:p>
            <a:pPr marL="0" indent="0" rtl="0">
              <a:buNone/>
            </a:pPr>
            <a:endParaRPr lang="he-IL" sz="20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Picture]">
            <a:extLst>
              <a:ext uri="{FF2B5EF4-FFF2-40B4-BE49-F238E27FC236}">
                <a16:creationId xmlns:a16="http://schemas.microsoft.com/office/drawing/2014/main" id="{639A4D55-7EE3-408F-984C-FB709027A0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6" r="-1" b="10404"/>
          <a:stretch/>
        </p:blipFill>
        <p:spPr>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57215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828585A-7290-4BB6-B4AA-3AED5FE9C7AE}"/>
              </a:ext>
            </a:extLst>
          </p:cNvPr>
          <p:cNvSpPr>
            <a:spLocks noGrp="1"/>
          </p:cNvSpPr>
          <p:nvPr>
            <p:ph type="title"/>
          </p:nvPr>
        </p:nvSpPr>
        <p:spPr>
          <a:xfrm>
            <a:off x="589560" y="856180"/>
            <a:ext cx="4560584" cy="1128068"/>
          </a:xfrm>
        </p:spPr>
        <p:txBody>
          <a:bodyPr anchor="ctr">
            <a:normAutofit/>
          </a:bodyPr>
          <a:lstStyle/>
          <a:p>
            <a:pPr algn="ctr"/>
            <a:r>
              <a:rPr lang="en-US" sz="3700" b="1" dirty="0"/>
              <a:t>How The Encryption Work ?</a:t>
            </a:r>
            <a:endParaRPr lang="he-IL" sz="3700" b="1" dirty="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256EB575-9952-4A43-9C10-9807C2246387}"/>
              </a:ext>
            </a:extLst>
          </p:cNvPr>
          <p:cNvSpPr>
            <a:spLocks noGrp="1"/>
          </p:cNvSpPr>
          <p:nvPr>
            <p:ph idx="1"/>
          </p:nvPr>
        </p:nvSpPr>
        <p:spPr>
          <a:xfrm>
            <a:off x="87363" y="2257381"/>
            <a:ext cx="5685810" cy="4766796"/>
          </a:xfrm>
        </p:spPr>
        <p:txBody>
          <a:bodyPr anchor="ctr">
            <a:normAutofit/>
          </a:bodyPr>
          <a:lstStyle/>
          <a:p>
            <a:pPr marL="285750" indent="-285750" algn="l" rtl="0">
              <a:buFont typeface="Calibri" panose="020F0502020204030204" pitchFamily="34" charset="0"/>
            </a:pPr>
            <a:r>
              <a:rPr lang="en-US" sz="2000" dirty="0"/>
              <a:t>The user types on a key.</a:t>
            </a:r>
          </a:p>
          <a:p>
            <a:pPr marL="285750" indent="-285750" algn="l" rtl="0">
              <a:buFont typeface="Calibri" panose="020F0502020204030204" pitchFamily="34" charset="0"/>
            </a:pPr>
            <a:r>
              <a:rPr lang="en-US" sz="2000" dirty="0"/>
              <a:t>An electric signal passes to the plug board instead of the actual key’s light.</a:t>
            </a:r>
          </a:p>
          <a:p>
            <a:pPr marL="285750" indent="-285750" algn="l" rtl="0">
              <a:buFont typeface="Calibri" panose="020F0502020204030204" pitchFamily="34" charset="0"/>
            </a:pPr>
            <a:r>
              <a:rPr lang="en-US" sz="2000" dirty="0"/>
              <a:t>The electric stream goes trough the plug of the plugs board.</a:t>
            </a:r>
          </a:p>
          <a:p>
            <a:pPr marL="285750" indent="-285750" algn="l" rtl="0">
              <a:buFont typeface="Calibri" panose="020F0502020204030204" pitchFamily="34" charset="0"/>
            </a:pPr>
            <a:r>
              <a:rPr lang="en-US" sz="2000" dirty="0"/>
              <a:t>The stream passes trough the three rotors.</a:t>
            </a:r>
          </a:p>
          <a:p>
            <a:pPr marL="285750" indent="-285750" algn="l" rtl="0">
              <a:buFont typeface="Calibri" panose="020F0502020204030204" pitchFamily="34" charset="0"/>
            </a:pPr>
            <a:r>
              <a:rPr lang="en-US" sz="2000" dirty="0"/>
              <a:t>It arrives to a reflector that redirects the stream reverse back to the rotors.</a:t>
            </a:r>
          </a:p>
          <a:p>
            <a:pPr marL="285750" indent="-285750" algn="l" rtl="0">
              <a:buFont typeface="Calibri" panose="020F0502020204030204" pitchFamily="34" charset="0"/>
            </a:pPr>
            <a:r>
              <a:rPr lang="en-US" sz="2000" dirty="0"/>
              <a:t>Then, back to the plugs board with the result.</a:t>
            </a:r>
          </a:p>
          <a:p>
            <a:pPr marL="285750" indent="-285750" algn="l" rtl="0">
              <a:buFont typeface="Calibri" panose="020F0502020204030204" pitchFamily="34" charset="0"/>
            </a:pPr>
            <a:r>
              <a:rPr lang="en-US" sz="2000" dirty="0"/>
              <a:t>The letter swapped with the other letter which connected by a cable.</a:t>
            </a:r>
          </a:p>
          <a:p>
            <a:pPr marL="285750" indent="-285750" algn="l" rtl="0">
              <a:buFont typeface="Calibri" panose="020F0502020204030204" pitchFamily="34" charset="0"/>
            </a:pPr>
            <a:r>
              <a:rPr lang="en-US" sz="2000" dirty="0"/>
              <a:t>From the plugs board the stream passes to the right light.</a:t>
            </a:r>
          </a:p>
          <a:p>
            <a:pPr marL="0" indent="0" rtl="0">
              <a:buNone/>
            </a:pPr>
            <a:endParaRPr lang="he-IL" sz="1600" dirty="0"/>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תמונה 5">
            <a:extLst>
              <a:ext uri="{FF2B5EF4-FFF2-40B4-BE49-F238E27FC236}">
                <a16:creationId xmlns:a16="http://schemas.microsoft.com/office/drawing/2014/main" id="{0EB82AE3-776A-4DE6-B4DF-44E203C174F6}"/>
              </a:ext>
            </a:extLst>
          </p:cNvPr>
          <p:cNvPicPr>
            <a:picLocks noChangeAspect="1"/>
          </p:cNvPicPr>
          <p:nvPr/>
        </p:nvPicPr>
        <p:blipFill rotWithShape="1">
          <a:blip r:embed="rId3"/>
          <a:srcRect l="20961" r="11211" b="-2"/>
          <a:stretch/>
        </p:blipFill>
        <p:spPr>
          <a:xfrm>
            <a:off x="5977788" y="799352"/>
            <a:ext cx="5425410" cy="5259296"/>
          </a:xfrm>
          <a:prstGeom prst="rect">
            <a:avLst/>
          </a:prstGeom>
        </p:spPr>
      </p:pic>
    </p:spTree>
    <p:extLst>
      <p:ext uri="{BB962C8B-B14F-4D97-AF65-F5344CB8AC3E}">
        <p14:creationId xmlns:p14="http://schemas.microsoft.com/office/powerpoint/2010/main" val="492888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55061A-BB22-4333-8519-DD53A562A4DC}"/>
              </a:ext>
            </a:extLst>
          </p:cNvPr>
          <p:cNvSpPr>
            <a:spLocks noGrp="1"/>
          </p:cNvSpPr>
          <p:nvPr>
            <p:ph type="title"/>
          </p:nvPr>
        </p:nvSpPr>
        <p:spPr/>
        <p:txBody>
          <a:bodyPr/>
          <a:lstStyle/>
          <a:p>
            <a:pPr algn="ctr"/>
            <a:r>
              <a:rPr lang="en-US" b="1" dirty="0"/>
              <a:t>How The Encryption Work ?</a:t>
            </a:r>
            <a:endParaRPr lang="he-IL" dirty="0"/>
          </a:p>
        </p:txBody>
      </p:sp>
      <p:sp>
        <p:nvSpPr>
          <p:cNvPr id="4" name="מלבן 3">
            <a:extLst>
              <a:ext uri="{FF2B5EF4-FFF2-40B4-BE49-F238E27FC236}">
                <a16:creationId xmlns:a16="http://schemas.microsoft.com/office/drawing/2014/main" id="{B366E826-AC24-4CAD-8AB4-8F13F6784724}"/>
              </a:ext>
            </a:extLst>
          </p:cNvPr>
          <p:cNvSpPr/>
          <p:nvPr/>
        </p:nvSpPr>
        <p:spPr>
          <a:xfrm>
            <a:off x="1424354" y="2303585"/>
            <a:ext cx="2198077" cy="246184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Alice </a:t>
            </a:r>
          </a:p>
          <a:p>
            <a:pPr algn="ctr"/>
            <a:r>
              <a:rPr lang="en-US" dirty="0"/>
              <a:t>Key1</a:t>
            </a:r>
          </a:p>
          <a:p>
            <a:pPr algn="ctr"/>
            <a:r>
              <a:rPr lang="en-US" dirty="0"/>
              <a:t>E </a:t>
            </a:r>
            <a:r>
              <a:rPr lang="en-US" sz="1050" dirty="0"/>
              <a:t>key1</a:t>
            </a:r>
            <a:r>
              <a:rPr lang="en-US" dirty="0"/>
              <a:t>(</a:t>
            </a:r>
            <a:r>
              <a:rPr lang="en-US" dirty="0" err="1"/>
              <a:t>msgA</a:t>
            </a:r>
            <a:r>
              <a:rPr lang="en-US" dirty="0"/>
              <a:t>)= </a:t>
            </a:r>
            <a:r>
              <a:rPr lang="en-US" dirty="0" err="1"/>
              <a:t>msgB</a:t>
            </a:r>
            <a:endParaRPr lang="he-IL" dirty="0"/>
          </a:p>
        </p:txBody>
      </p:sp>
      <p:sp>
        <p:nvSpPr>
          <p:cNvPr id="5" name="מלבן 4">
            <a:extLst>
              <a:ext uri="{FF2B5EF4-FFF2-40B4-BE49-F238E27FC236}">
                <a16:creationId xmlns:a16="http://schemas.microsoft.com/office/drawing/2014/main" id="{3ACB7E02-D4EC-4972-8290-D19927B38512}"/>
              </a:ext>
            </a:extLst>
          </p:cNvPr>
          <p:cNvSpPr/>
          <p:nvPr/>
        </p:nvSpPr>
        <p:spPr>
          <a:xfrm>
            <a:off x="7819058" y="2303585"/>
            <a:ext cx="2198077" cy="246184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Bob </a:t>
            </a:r>
          </a:p>
          <a:p>
            <a:pPr algn="ctr"/>
            <a:r>
              <a:rPr lang="en-US" dirty="0"/>
              <a:t>Key2</a:t>
            </a:r>
          </a:p>
          <a:p>
            <a:pPr algn="ctr"/>
            <a:r>
              <a:rPr lang="en-US" dirty="0"/>
              <a:t>D </a:t>
            </a:r>
            <a:r>
              <a:rPr lang="en-US" sz="1050" dirty="0"/>
              <a:t>key2</a:t>
            </a:r>
            <a:r>
              <a:rPr lang="en-US" dirty="0"/>
              <a:t>(</a:t>
            </a:r>
            <a:r>
              <a:rPr lang="en-US" dirty="0" err="1"/>
              <a:t>msgB</a:t>
            </a:r>
            <a:r>
              <a:rPr lang="en-US" dirty="0"/>
              <a:t>)= </a:t>
            </a:r>
            <a:r>
              <a:rPr lang="en-US" dirty="0" err="1"/>
              <a:t>msgA</a:t>
            </a:r>
            <a:endParaRPr lang="he-IL" dirty="0"/>
          </a:p>
        </p:txBody>
      </p:sp>
      <p:cxnSp>
        <p:nvCxnSpPr>
          <p:cNvPr id="6" name="מחבר חץ ישר 5">
            <a:extLst>
              <a:ext uri="{FF2B5EF4-FFF2-40B4-BE49-F238E27FC236}">
                <a16:creationId xmlns:a16="http://schemas.microsoft.com/office/drawing/2014/main" id="{7727AF30-5519-48AA-B700-ACDFC557CF26}"/>
              </a:ext>
            </a:extLst>
          </p:cNvPr>
          <p:cNvCxnSpPr>
            <a:cxnSpLocks/>
          </p:cNvCxnSpPr>
          <p:nvPr/>
        </p:nvCxnSpPr>
        <p:spPr>
          <a:xfrm>
            <a:off x="3837080" y="3429000"/>
            <a:ext cx="36975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מחבר חץ ישר 6">
            <a:extLst>
              <a:ext uri="{FF2B5EF4-FFF2-40B4-BE49-F238E27FC236}">
                <a16:creationId xmlns:a16="http://schemas.microsoft.com/office/drawing/2014/main" id="{985B03C3-AC5D-43A9-8761-42C1A5ACE68C}"/>
              </a:ext>
            </a:extLst>
          </p:cNvPr>
          <p:cNvCxnSpPr/>
          <p:nvPr/>
        </p:nvCxnSpPr>
        <p:spPr>
          <a:xfrm flipV="1">
            <a:off x="5478780" y="3534508"/>
            <a:ext cx="0" cy="1389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4F0C53B3-CFEF-4E64-A355-5CBC33EA4B69}"/>
              </a:ext>
            </a:extLst>
          </p:cNvPr>
          <p:cNvSpPr/>
          <p:nvPr/>
        </p:nvSpPr>
        <p:spPr>
          <a:xfrm>
            <a:off x="4279412" y="4516433"/>
            <a:ext cx="2298408" cy="16405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Oscar </a:t>
            </a:r>
          </a:p>
          <a:p>
            <a:pPr algn="ctr"/>
            <a:endParaRPr lang="en-US" dirty="0"/>
          </a:p>
          <a:p>
            <a:pPr algn="ctr"/>
            <a:r>
              <a:rPr lang="en-US" dirty="0"/>
              <a:t>D </a:t>
            </a:r>
            <a:r>
              <a:rPr lang="en-US" sz="1050" dirty="0"/>
              <a:t>???</a:t>
            </a:r>
            <a:r>
              <a:rPr lang="en-US" dirty="0"/>
              <a:t>(</a:t>
            </a:r>
            <a:r>
              <a:rPr lang="en-US" dirty="0" err="1"/>
              <a:t>msgB</a:t>
            </a:r>
            <a:r>
              <a:rPr lang="en-US" dirty="0"/>
              <a:t>)= ???</a:t>
            </a:r>
            <a:endParaRPr lang="he-IL" dirty="0"/>
          </a:p>
        </p:txBody>
      </p:sp>
      <p:pic>
        <p:nvPicPr>
          <p:cNvPr id="9" name="תמונה 8">
            <a:extLst>
              <a:ext uri="{FF2B5EF4-FFF2-40B4-BE49-F238E27FC236}">
                <a16:creationId xmlns:a16="http://schemas.microsoft.com/office/drawing/2014/main" id="{81C8D11B-36E2-49A4-B3CC-F734D4AA2397}"/>
              </a:ext>
            </a:extLst>
          </p:cNvPr>
          <p:cNvPicPr>
            <a:picLocks noChangeAspect="1"/>
          </p:cNvPicPr>
          <p:nvPr/>
        </p:nvPicPr>
        <p:blipFill>
          <a:blip r:embed="rId3"/>
          <a:stretch>
            <a:fillRect/>
          </a:stretch>
        </p:blipFill>
        <p:spPr>
          <a:xfrm>
            <a:off x="0" y="2303585"/>
            <a:ext cx="1371338" cy="2290941"/>
          </a:xfrm>
          <a:prstGeom prst="rect">
            <a:avLst/>
          </a:prstGeom>
        </p:spPr>
      </p:pic>
      <p:pic>
        <p:nvPicPr>
          <p:cNvPr id="10" name="תמונה 9">
            <a:extLst>
              <a:ext uri="{FF2B5EF4-FFF2-40B4-BE49-F238E27FC236}">
                <a16:creationId xmlns:a16="http://schemas.microsoft.com/office/drawing/2014/main" id="{F41E5CA8-1F62-4623-877F-C5307F5432D0}"/>
              </a:ext>
            </a:extLst>
          </p:cNvPr>
          <p:cNvPicPr>
            <a:picLocks noChangeAspect="1"/>
          </p:cNvPicPr>
          <p:nvPr/>
        </p:nvPicPr>
        <p:blipFill>
          <a:blip r:embed="rId4"/>
          <a:stretch>
            <a:fillRect/>
          </a:stretch>
        </p:blipFill>
        <p:spPr>
          <a:xfrm>
            <a:off x="10212085" y="2118594"/>
            <a:ext cx="1401406" cy="2620811"/>
          </a:xfrm>
          <a:prstGeom prst="rect">
            <a:avLst/>
          </a:prstGeom>
        </p:spPr>
      </p:pic>
      <p:pic>
        <p:nvPicPr>
          <p:cNvPr id="11" name="תמונה 10">
            <a:extLst>
              <a:ext uri="{FF2B5EF4-FFF2-40B4-BE49-F238E27FC236}">
                <a16:creationId xmlns:a16="http://schemas.microsoft.com/office/drawing/2014/main" id="{39BB1108-0235-4E42-B95B-30D546DB518A}"/>
              </a:ext>
            </a:extLst>
          </p:cNvPr>
          <p:cNvPicPr>
            <a:picLocks noChangeAspect="1"/>
          </p:cNvPicPr>
          <p:nvPr/>
        </p:nvPicPr>
        <p:blipFill>
          <a:blip r:embed="rId5"/>
          <a:stretch>
            <a:fillRect/>
          </a:stretch>
        </p:blipFill>
        <p:spPr>
          <a:xfrm>
            <a:off x="6601388" y="4227447"/>
            <a:ext cx="1226613" cy="1814121"/>
          </a:xfrm>
          <a:prstGeom prst="rect">
            <a:avLst/>
          </a:prstGeom>
        </p:spPr>
      </p:pic>
    </p:spTree>
    <p:extLst>
      <p:ext uri="{BB962C8B-B14F-4D97-AF65-F5344CB8AC3E}">
        <p14:creationId xmlns:p14="http://schemas.microsoft.com/office/powerpoint/2010/main" val="429363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80B4905-DD6F-4BB3-B8B8-6F6D99114FB2}"/>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algn="l" rtl="0"/>
            <a:r>
              <a:rPr lang="en-US" kern="1200">
                <a:solidFill>
                  <a:srgbClr val="FFFFFF"/>
                </a:solidFill>
                <a:latin typeface="+mj-lt"/>
                <a:ea typeface="+mj-ea"/>
                <a:cs typeface="+mj-cs"/>
              </a:rPr>
              <a:t>Encryption Function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 name="מלבן 4">
                <a:extLst>
                  <a:ext uri="{FF2B5EF4-FFF2-40B4-BE49-F238E27FC236}">
                    <a16:creationId xmlns:a16="http://schemas.microsoft.com/office/drawing/2014/main" id="{C3D5FFAC-BA47-407C-BEA4-23787D85DB3A}"/>
                  </a:ext>
                </a:extLst>
              </p:cNvPr>
              <p:cNvSpPr/>
              <p:nvPr/>
            </p:nvSpPr>
            <p:spPr>
              <a:xfrm>
                <a:off x="4447308" y="591344"/>
                <a:ext cx="6906491" cy="5585619"/>
              </a:xfrm>
              <a:prstGeom prst="rect">
                <a:avLst/>
              </a:prstGeom>
            </p:spPr>
            <p:txBody>
              <a:bodyPr vert="horz" lIns="91440" tIns="45720" rIns="91440" bIns="45720" rtlCol="0" anchor="ctr">
                <a:normAutofit/>
              </a:bodyPr>
              <a:lstStyle/>
              <a:p>
                <a:pPr indent="-228600" algn="l" rtl="0">
                  <a:lnSpc>
                    <a:spcPct val="90000"/>
                  </a:lnSpc>
                  <a:spcAft>
                    <a:spcPts val="600"/>
                  </a:spcAft>
                  <a:buFont typeface="Arial" panose="020B0604020202020204" pitchFamily="34" charset="0"/>
                  <a:buChar char="•"/>
                </a:pPr>
                <a:r>
                  <a:rPr lang="en-US" sz="2800" b="1" dirty="0"/>
                  <a:t>When:</a:t>
                </a:r>
              </a:p>
              <a:p>
                <a:pPr indent="-228600" algn="l" rtl="0">
                  <a:lnSpc>
                    <a:spcPct val="90000"/>
                  </a:lnSpc>
                  <a:spcAft>
                    <a:spcPts val="600"/>
                  </a:spcAft>
                  <a:buFont typeface="Arial" panose="020B0604020202020204" pitchFamily="34" charset="0"/>
                  <a:buChar char="•"/>
                </a:pPr>
                <a:r>
                  <a:rPr lang="en-US" sz="2800" b="1" dirty="0"/>
                  <a:t>P – Plugs board transformation</a:t>
                </a:r>
              </a:p>
              <a:p>
                <a:pPr indent="-228600" algn="l" rtl="0">
                  <a:lnSpc>
                    <a:spcPct val="90000"/>
                  </a:lnSpc>
                  <a:spcAft>
                    <a:spcPts val="600"/>
                  </a:spcAft>
                  <a:buFont typeface="Arial" panose="020B0604020202020204" pitchFamily="34" charset="0"/>
                  <a:buChar char="•"/>
                </a:pPr>
                <a:r>
                  <a:rPr lang="en-US" sz="2800" b="1" dirty="0"/>
                  <a:t>U – Reflector Action</a:t>
                </a:r>
              </a:p>
              <a:p>
                <a:pPr indent="-228600" algn="l" rtl="0">
                  <a:lnSpc>
                    <a:spcPct val="90000"/>
                  </a:lnSpc>
                  <a:spcAft>
                    <a:spcPts val="600"/>
                  </a:spcAft>
                  <a:buFont typeface="Arial" panose="020B0604020202020204" pitchFamily="34" charset="0"/>
                  <a:buChar char="•"/>
                </a:pP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𝑳</m:t>
                        </m:r>
                      </m:e>
                      <m:sub>
                        <m:r>
                          <a:rPr lang="en-US" sz="2800" b="1" i="1">
                            <a:latin typeface="Cambria Math" panose="02040503050406030204" pitchFamily="18" charset="0"/>
                          </a:rPr>
                          <m:t>𝒊</m:t>
                        </m:r>
                      </m:sub>
                    </m:sSub>
                  </m:oMath>
                </a14:m>
                <a:r>
                  <a:rPr lang="en-US" sz="2800" b="1" dirty="0"/>
                  <a:t> - Rotor </a:t>
                </a:r>
                <a:r>
                  <a:rPr lang="en-US" sz="2800" b="1" dirty="0" err="1"/>
                  <a:t>i</a:t>
                </a:r>
                <a:endParaRPr lang="en-US" sz="2800" b="1" dirty="0"/>
              </a:p>
            </p:txBody>
          </p:sp>
        </mc:Choice>
        <mc:Fallback xmlns="">
          <p:sp>
            <p:nvSpPr>
              <p:cNvPr id="5" name="מלבן 4">
                <a:extLst>
                  <a:ext uri="{FF2B5EF4-FFF2-40B4-BE49-F238E27FC236}">
                    <a16:creationId xmlns:a16="http://schemas.microsoft.com/office/drawing/2014/main" id="{C3D5FFAC-BA47-407C-BEA4-23787D85DB3A}"/>
                  </a:ext>
                </a:extLst>
              </p:cNvPr>
              <p:cNvSpPr>
                <a:spLocks noRot="1" noChangeAspect="1" noMove="1" noResize="1" noEditPoints="1" noAdjustHandles="1" noChangeArrowheads="1" noChangeShapeType="1" noTextEdit="1"/>
              </p:cNvSpPr>
              <p:nvPr/>
            </p:nvSpPr>
            <p:spPr>
              <a:xfrm>
                <a:off x="4447308" y="591344"/>
                <a:ext cx="6906491" cy="5585619"/>
              </a:xfrm>
              <a:prstGeom prst="rect">
                <a:avLst/>
              </a:prstGeom>
              <a:blipFill>
                <a:blip r:embed="rId3"/>
                <a:stretch>
                  <a:fillRect l="-1590"/>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כותרת משנה 2">
                <a:extLst>
                  <a:ext uri="{FF2B5EF4-FFF2-40B4-BE49-F238E27FC236}">
                    <a16:creationId xmlns:a16="http://schemas.microsoft.com/office/drawing/2014/main" id="{4D00F321-2B79-42C8-AF0B-C36DE51DE7B4}"/>
                  </a:ext>
                </a:extLst>
              </p:cNvPr>
              <p:cNvSpPr txBox="1">
                <a:spLocks/>
              </p:cNvSpPr>
              <p:nvPr/>
            </p:nvSpPr>
            <p:spPr>
              <a:xfrm>
                <a:off x="3887234" y="1147774"/>
                <a:ext cx="5292383" cy="751275"/>
              </a:xfrm>
              <a:prstGeom prst="rect">
                <a:avLst/>
              </a:prstGeom>
            </p:spPr>
            <p:txBody>
              <a:bodyPr vert="horz" lIns="91440" tIns="45720" rIns="91440" bIns="45720" rtlCol="0" anchor="t">
                <a:normAutofit/>
              </a:bodyPr>
              <a:lstStyle>
                <a:lvl1pPr marL="0" indent="0" algn="r" defTabSz="457200" rtl="1"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1"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1"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1"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𝑬</m:t>
                      </m:r>
                      <m:r>
                        <a:rPr lang="en-US" sz="2800" b="1" i="1" smtClean="0">
                          <a:latin typeface="Cambria Math" panose="02040503050406030204" pitchFamily="18" charset="0"/>
                        </a:rPr>
                        <m:t>=</m:t>
                      </m:r>
                      <m:r>
                        <a:rPr lang="en-US" sz="2800" b="1" i="1" smtClean="0">
                          <a:latin typeface="Cambria Math" panose="02040503050406030204" pitchFamily="18" charset="0"/>
                        </a:rPr>
                        <m:t>𝑷</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𝑳</m:t>
                          </m:r>
                        </m:e>
                        <m:sub>
                          <m:r>
                            <a:rPr lang="en-US" sz="2800" b="1" i="1" smtClean="0">
                              <a:latin typeface="Cambria Math" panose="02040503050406030204" pitchFamily="18" charset="0"/>
                            </a:rPr>
                            <m:t>𝟑</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𝑳</m:t>
                          </m:r>
                        </m:e>
                        <m:sub>
                          <m:r>
                            <a:rPr lang="en-US" sz="2800" b="1" i="1" smtClean="0">
                              <a:latin typeface="Cambria Math" panose="02040503050406030204" pitchFamily="18" charset="0"/>
                            </a:rPr>
                            <m:t>𝟐</m:t>
                          </m:r>
                        </m:sub>
                      </m:sSub>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𝑳</m:t>
                          </m:r>
                        </m:e>
                        <m:sub>
                          <m:r>
                            <a:rPr lang="en-US" sz="2800" b="1" i="1" smtClean="0">
                              <a:latin typeface="Cambria Math" panose="02040503050406030204" pitchFamily="18" charset="0"/>
                            </a:rPr>
                            <m:t>𝟏</m:t>
                          </m:r>
                        </m:sub>
                      </m:sSub>
                      <m:r>
                        <a:rPr lang="en-US" sz="2800" b="1" i="1" smtClean="0">
                          <a:latin typeface="Cambria Math" panose="02040503050406030204" pitchFamily="18" charset="0"/>
                        </a:rPr>
                        <m:t>𝑼</m:t>
                      </m:r>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𝑳</m:t>
                          </m:r>
                        </m:e>
                        <m:sub>
                          <m:r>
                            <a:rPr lang="en-US" sz="2800" b="1" i="1" smtClean="0">
                              <a:latin typeface="Cambria Math" panose="02040503050406030204" pitchFamily="18" charset="0"/>
                            </a:rPr>
                            <m:t>𝟏</m:t>
                          </m:r>
                        </m:sub>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bSup>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𝑳</m:t>
                          </m:r>
                        </m:e>
                        <m:sub>
                          <m:r>
                            <a:rPr lang="en-US" sz="2800" b="1" i="1" smtClean="0">
                              <a:latin typeface="Cambria Math" panose="02040503050406030204" pitchFamily="18" charset="0"/>
                            </a:rPr>
                            <m:t>𝟐</m:t>
                          </m:r>
                        </m:sub>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bSup>
                      <m:sSubSup>
                        <m:sSubSupPr>
                          <m:ctrlPr>
                            <a:rPr lang="en-US" sz="2800" b="1" i="1" smtClean="0">
                              <a:latin typeface="Cambria Math" panose="02040503050406030204" pitchFamily="18" charset="0"/>
                            </a:rPr>
                          </m:ctrlPr>
                        </m:sSubSupPr>
                        <m:e>
                          <m:r>
                            <a:rPr lang="en-US" sz="2800" b="1" i="1" smtClean="0">
                              <a:latin typeface="Cambria Math" panose="02040503050406030204" pitchFamily="18" charset="0"/>
                            </a:rPr>
                            <m:t>𝑳</m:t>
                          </m:r>
                        </m:e>
                        <m:sub>
                          <m:r>
                            <a:rPr lang="en-US" sz="2800" b="1" i="1" smtClean="0">
                              <a:latin typeface="Cambria Math" panose="02040503050406030204" pitchFamily="18" charset="0"/>
                            </a:rPr>
                            <m:t>𝟑</m:t>
                          </m:r>
                        </m:sub>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bSup>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𝑷</m:t>
                          </m:r>
                        </m:e>
                        <m:sup>
                          <m:r>
                            <a:rPr lang="en-US" sz="2800" b="1" i="1" smtClean="0">
                              <a:latin typeface="Cambria Math" panose="02040503050406030204" pitchFamily="18" charset="0"/>
                            </a:rPr>
                            <m:t>−</m:t>
                          </m:r>
                          <m:r>
                            <a:rPr lang="en-US" sz="2800" b="1" i="1" smtClean="0">
                              <a:latin typeface="Cambria Math" panose="02040503050406030204" pitchFamily="18" charset="0"/>
                            </a:rPr>
                            <m:t>𝟏</m:t>
                          </m:r>
                        </m:sup>
                      </m:sSup>
                    </m:oMath>
                  </m:oMathPara>
                </a14:m>
                <a:endParaRPr lang="he-IL" b="1" dirty="0"/>
              </a:p>
            </p:txBody>
          </p:sp>
        </mc:Choice>
        <mc:Fallback xmlns="">
          <p:sp>
            <p:nvSpPr>
              <p:cNvPr id="4" name="כותרת משנה 2">
                <a:extLst>
                  <a:ext uri="{FF2B5EF4-FFF2-40B4-BE49-F238E27FC236}">
                    <a16:creationId xmlns:a16="http://schemas.microsoft.com/office/drawing/2014/main" id="{4D00F321-2B79-42C8-AF0B-C36DE51DE7B4}"/>
                  </a:ext>
                </a:extLst>
              </p:cNvPr>
              <p:cNvSpPr txBox="1">
                <a:spLocks noRot="1" noChangeAspect="1" noMove="1" noResize="1" noEditPoints="1" noAdjustHandles="1" noChangeArrowheads="1" noChangeShapeType="1" noTextEdit="1"/>
              </p:cNvSpPr>
              <p:nvPr/>
            </p:nvSpPr>
            <p:spPr>
              <a:xfrm>
                <a:off x="3887234" y="1147774"/>
                <a:ext cx="5292383" cy="751275"/>
              </a:xfrm>
              <a:prstGeom prst="rect">
                <a:avLst/>
              </a:prstGeom>
              <a:blipFill>
                <a:blip r:embed="rId4"/>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540012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7F50143-4193-4DCE-910F-280343A2F170}"/>
              </a:ext>
            </a:extLst>
          </p:cNvPr>
          <p:cNvSpPr>
            <a:spLocks noGrp="1"/>
          </p:cNvSpPr>
          <p:nvPr>
            <p:ph type="title"/>
          </p:nvPr>
        </p:nvSpPr>
        <p:spPr>
          <a:xfrm>
            <a:off x="589560" y="856180"/>
            <a:ext cx="4560584" cy="1128068"/>
          </a:xfrm>
        </p:spPr>
        <p:txBody>
          <a:bodyPr anchor="ctr">
            <a:normAutofit/>
          </a:bodyPr>
          <a:lstStyle/>
          <a:p>
            <a:pPr algn="ctr"/>
            <a:r>
              <a:rPr lang="en-US" sz="3700" b="1" dirty="0"/>
              <a:t>How the Decryption Work ?</a:t>
            </a:r>
            <a:endParaRPr lang="he-IL" sz="3700" b="1" dirty="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0B32D7CA-C054-449F-A190-FDEBD04A2DA9}"/>
              </a:ext>
            </a:extLst>
          </p:cNvPr>
          <p:cNvSpPr>
            <a:spLocks noGrp="1"/>
          </p:cNvSpPr>
          <p:nvPr>
            <p:ph idx="1"/>
          </p:nvPr>
        </p:nvSpPr>
        <p:spPr>
          <a:xfrm>
            <a:off x="590719" y="2330505"/>
            <a:ext cx="4559425" cy="3979585"/>
          </a:xfrm>
        </p:spPr>
        <p:txBody>
          <a:bodyPr anchor="ctr">
            <a:normAutofit/>
          </a:bodyPr>
          <a:lstStyle/>
          <a:p>
            <a:pPr marL="285750" lvl="0" indent="-285750" algn="l" defTabSz="457200" rtl="0">
              <a:spcBef>
                <a:spcPct val="20000"/>
              </a:spcBef>
              <a:spcAft>
                <a:spcPts val="600"/>
              </a:spcAft>
              <a:buClr>
                <a:schemeClr val="accent1">
                  <a:lumMod val="75000"/>
                </a:schemeClr>
              </a:buClr>
              <a:buSzPct val="145000"/>
              <a:buFont typeface="Arial"/>
              <a:buChar char="•"/>
              <a:defRPr/>
            </a:pPr>
            <a:r>
              <a:rPr lang="en-US" sz="2400" dirty="0"/>
              <a:t>The user types the cipher key.</a:t>
            </a:r>
          </a:p>
          <a:p>
            <a:pPr marL="0" lvl="0" indent="0" algn="l" defTabSz="457200" rtl="0">
              <a:spcBef>
                <a:spcPct val="20000"/>
              </a:spcBef>
              <a:spcAft>
                <a:spcPts val="600"/>
              </a:spcAft>
              <a:buClr>
                <a:schemeClr val="accent1">
                  <a:lumMod val="75000"/>
                </a:schemeClr>
              </a:buClr>
              <a:buSzPct val="145000"/>
              <a:buNone/>
              <a:defRPr/>
            </a:pPr>
            <a:endParaRPr lang="en-US" sz="2400" dirty="0"/>
          </a:p>
          <a:p>
            <a:pPr marL="285750" lvl="0" indent="-285750" algn="l" defTabSz="457200" rtl="0">
              <a:spcBef>
                <a:spcPct val="20000"/>
              </a:spcBef>
              <a:spcAft>
                <a:spcPts val="600"/>
              </a:spcAft>
              <a:buClr>
                <a:schemeClr val="accent1">
                  <a:lumMod val="75000"/>
                </a:schemeClr>
              </a:buClr>
              <a:buSzPct val="145000"/>
              <a:buFont typeface="Arial"/>
              <a:buChar char="•"/>
              <a:defRPr/>
            </a:pPr>
            <a:r>
              <a:rPr lang="en-US" sz="2400" dirty="0"/>
              <a:t>Because the flow is reversible thanks to the reflector, we will get the original key.</a:t>
            </a:r>
          </a:p>
          <a:p>
            <a:pPr marL="0" lvl="0" indent="0" algn="l" defTabSz="457200" rtl="0">
              <a:spcBef>
                <a:spcPct val="20000"/>
              </a:spcBef>
              <a:spcAft>
                <a:spcPts val="600"/>
              </a:spcAft>
              <a:buClr>
                <a:schemeClr val="accent1">
                  <a:lumMod val="75000"/>
                </a:schemeClr>
              </a:buClr>
              <a:buSzPct val="145000"/>
              <a:buNone/>
              <a:defRPr/>
            </a:pPr>
            <a:endParaRPr lang="en-US" sz="2400" dirty="0"/>
          </a:p>
          <a:p>
            <a:pPr marL="285750" lvl="0" indent="-285750" algn="l" defTabSz="457200" rtl="0">
              <a:spcBef>
                <a:spcPct val="20000"/>
              </a:spcBef>
              <a:spcAft>
                <a:spcPts val="600"/>
              </a:spcAft>
              <a:buClr>
                <a:schemeClr val="accent1">
                  <a:lumMod val="75000"/>
                </a:schemeClr>
              </a:buClr>
              <a:buSzPct val="145000"/>
              <a:buFont typeface="Arial"/>
              <a:buChar char="•"/>
              <a:defRPr/>
            </a:pPr>
            <a:r>
              <a:rPr lang="en-US" sz="2400" dirty="0"/>
              <a:t>It requires the two sides to have the same configuration.</a:t>
            </a:r>
          </a:p>
          <a:p>
            <a:pPr rtl="0"/>
            <a:endParaRPr lang="he-IL" sz="2000" dirty="0"/>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a:extLst>
              <a:ext uri="{FF2B5EF4-FFF2-40B4-BE49-F238E27FC236}">
                <a16:creationId xmlns:a16="http://schemas.microsoft.com/office/drawing/2014/main" id="{36718B8B-59BD-415C-9A1C-044D148E8565}"/>
              </a:ext>
            </a:extLst>
          </p:cNvPr>
          <p:cNvPicPr>
            <a:picLocks noChangeAspect="1"/>
          </p:cNvPicPr>
          <p:nvPr/>
        </p:nvPicPr>
        <p:blipFill rotWithShape="1">
          <a:blip r:embed="rId3"/>
          <a:srcRect l="20961" r="11211" b="-2"/>
          <a:stretch/>
        </p:blipFill>
        <p:spPr>
          <a:xfrm>
            <a:off x="5977788" y="799352"/>
            <a:ext cx="5425410" cy="5259296"/>
          </a:xfrm>
          <a:prstGeom prst="rect">
            <a:avLst/>
          </a:prstGeom>
        </p:spPr>
      </p:pic>
    </p:spTree>
    <p:extLst>
      <p:ext uri="{BB962C8B-B14F-4D97-AF65-F5344CB8AC3E}">
        <p14:creationId xmlns:p14="http://schemas.microsoft.com/office/powerpoint/2010/main" val="3609484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descr="תמונה שמכילה טקסט&#10;&#10;התיאור נוצר באופן אוטומטי">
            <a:extLst>
              <a:ext uri="{FF2B5EF4-FFF2-40B4-BE49-F238E27FC236}">
                <a16:creationId xmlns:a16="http://schemas.microsoft.com/office/drawing/2014/main" id="{891E330B-C331-46A5-BFA3-DC8B2939365D}"/>
              </a:ext>
            </a:extLst>
          </p:cNvPr>
          <p:cNvPicPr>
            <a:picLocks noChangeAspect="1"/>
          </p:cNvPicPr>
          <p:nvPr/>
        </p:nvPicPr>
        <p:blipFill rotWithShape="1">
          <a:blip r:embed="rId3">
            <a:extLst>
              <a:ext uri="{28A0092B-C50C-407E-A947-70E740481C1C}">
                <a14:useLocalDpi xmlns:a14="http://schemas.microsoft.com/office/drawing/2010/main" val="0"/>
              </a:ext>
            </a:extLst>
          </a:blip>
          <a:srcRect t="2252" b="17391"/>
          <a:stretch/>
        </p:blipFill>
        <p:spPr>
          <a:xfrm>
            <a:off x="-1" y="10"/>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כותרת 1">
            <a:extLst>
              <a:ext uri="{FF2B5EF4-FFF2-40B4-BE49-F238E27FC236}">
                <a16:creationId xmlns:a16="http://schemas.microsoft.com/office/drawing/2014/main" id="{6C2ECB66-06FC-4A03-B91D-7F8C6ACECC90}"/>
              </a:ext>
            </a:extLst>
          </p:cNvPr>
          <p:cNvSpPr>
            <a:spLocks noGrp="1"/>
          </p:cNvSpPr>
          <p:nvPr>
            <p:ph type="title"/>
          </p:nvPr>
        </p:nvSpPr>
        <p:spPr>
          <a:xfrm>
            <a:off x="709448" y="1913950"/>
            <a:ext cx="4204137" cy="1342754"/>
          </a:xfrm>
        </p:spPr>
        <p:txBody>
          <a:bodyPr>
            <a:normAutofit/>
          </a:bodyPr>
          <a:lstStyle/>
          <a:p>
            <a:pPr algn="ctr"/>
            <a:r>
              <a:rPr lang="en-US" sz="3600" b="1" dirty="0"/>
              <a:t>The Keys Sharing</a:t>
            </a:r>
            <a:endParaRPr lang="he-IL" sz="3600" b="1" dirty="0"/>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מציין מיקום תוכן 2">
            <a:extLst>
              <a:ext uri="{FF2B5EF4-FFF2-40B4-BE49-F238E27FC236}">
                <a16:creationId xmlns:a16="http://schemas.microsoft.com/office/drawing/2014/main" id="{F72052FA-61E1-4599-B9ED-360979FE6D76}"/>
              </a:ext>
            </a:extLst>
          </p:cNvPr>
          <p:cNvSpPr>
            <a:spLocks noGrp="1"/>
          </p:cNvSpPr>
          <p:nvPr>
            <p:ph idx="1"/>
          </p:nvPr>
        </p:nvSpPr>
        <p:spPr>
          <a:xfrm>
            <a:off x="525516" y="3417573"/>
            <a:ext cx="4895570" cy="3440412"/>
          </a:xfrm>
        </p:spPr>
        <p:txBody>
          <a:bodyPr anchor="ctr">
            <a:normAutofit lnSpcReduction="10000"/>
          </a:bodyPr>
          <a:lstStyle/>
          <a:p>
            <a:pPr algn="l" rtl="0"/>
            <a:r>
              <a:rPr lang="en-US" sz="1800" dirty="0"/>
              <a:t>High-rank officers wrote a monthly “Initialization paper" that was delivered to the sender and recipient.</a:t>
            </a:r>
          </a:p>
          <a:p>
            <a:pPr marL="0" indent="0" algn="l" rtl="0">
              <a:buNone/>
            </a:pPr>
            <a:endParaRPr lang="en-US" sz="1800" dirty="0"/>
          </a:p>
          <a:p>
            <a:pPr algn="l" rtl="0"/>
            <a:r>
              <a:rPr lang="en-US" sz="1800" dirty="0"/>
              <a:t>This paper included: </a:t>
            </a:r>
          </a:p>
          <a:p>
            <a:pPr lvl="1" algn="l" rtl="0">
              <a:buFont typeface="Wingdings" panose="05000000000000000000" pitchFamily="2" charset="2"/>
              <a:buChar char="v"/>
            </a:pPr>
            <a:r>
              <a:rPr lang="en-US" sz="1800" dirty="0"/>
              <a:t>How to connect the cables in the plugs panel.</a:t>
            </a:r>
          </a:p>
          <a:p>
            <a:pPr lvl="1" algn="l" rtl="0">
              <a:buFont typeface="Wingdings" panose="05000000000000000000" pitchFamily="2" charset="2"/>
              <a:buChar char="v"/>
            </a:pPr>
            <a:r>
              <a:rPr lang="en-US" sz="1800" dirty="0"/>
              <a:t>The rotors and their order.</a:t>
            </a:r>
          </a:p>
          <a:p>
            <a:pPr lvl="1" algn="l" rtl="0">
              <a:buFont typeface="Wingdings" panose="05000000000000000000" pitchFamily="2" charset="2"/>
              <a:buChar char="v"/>
            </a:pPr>
            <a:r>
              <a:rPr lang="en-US" sz="1800" dirty="0"/>
              <a:t>Initial position of each rotor.</a:t>
            </a:r>
          </a:p>
          <a:p>
            <a:pPr marL="457200" lvl="1" indent="0" algn="l" rtl="0">
              <a:buNone/>
            </a:pPr>
            <a:endParaRPr lang="en-US" sz="1800" dirty="0"/>
          </a:p>
          <a:p>
            <a:pPr algn="l" rtl="0"/>
            <a:r>
              <a:rPr lang="en-US" sz="1800" dirty="0"/>
              <a:t>These papers were very classified.</a:t>
            </a:r>
          </a:p>
          <a:p>
            <a:pPr marL="0" indent="0" rtl="0">
              <a:buNone/>
            </a:pPr>
            <a:endParaRPr lang="he-IL" sz="1400" dirty="0"/>
          </a:p>
        </p:txBody>
      </p:sp>
    </p:spTree>
    <p:extLst>
      <p:ext uri="{BB962C8B-B14F-4D97-AF65-F5344CB8AC3E}">
        <p14:creationId xmlns:p14="http://schemas.microsoft.com/office/powerpoint/2010/main" val="78758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68"/>
            <a:ext cx="1705994" cy="138417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3994949" y="2479830"/>
            <a:ext cx="1705994" cy="1384175"/>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p:nvPr/>
        </p:nvCxnSpPr>
        <p:spPr>
          <a:xfrm flipV="1">
            <a:off x="4012707" y="2494255"/>
            <a:ext cx="1704514" cy="65139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p:nvPr/>
        </p:nvCxnSpPr>
        <p:spPr>
          <a:xfrm>
            <a:off x="4012707" y="3895816"/>
            <a:ext cx="1688236" cy="6458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p:nvPr/>
        </p:nvCxnSpPr>
        <p:spPr>
          <a:xfrm flipV="1">
            <a:off x="3994949" y="1802167"/>
            <a:ext cx="1722272" cy="27395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p:nvPr/>
        </p:nvCxnSpPr>
        <p:spPr>
          <a:xfrm>
            <a:off x="4012707" y="5232646"/>
            <a:ext cx="17045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143" name="Rectangle 142">
            <a:extLst>
              <a:ext uri="{FF2B5EF4-FFF2-40B4-BE49-F238E27FC236}">
                <a16:creationId xmlns:a16="http://schemas.microsoft.com/office/drawing/2014/main" id="{3532141A-9D6A-48E1-8534-51A9541FBB14}"/>
              </a:ext>
            </a:extLst>
          </p:cNvPr>
          <p:cNvSpPr/>
          <p:nvPr/>
        </p:nvSpPr>
        <p:spPr>
          <a:xfrm>
            <a:off x="0" y="685477"/>
            <a:ext cx="1895071" cy="338554"/>
          </a:xfrm>
          <a:prstGeom prst="rect">
            <a:avLst/>
          </a:prstGeom>
          <a:noFill/>
        </p:spPr>
        <p:txBody>
          <a:bodyPr wrap="squar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A → C</a:t>
            </a:r>
          </a:p>
        </p:txBody>
      </p:sp>
      <p:sp>
        <p:nvSpPr>
          <p:cNvPr id="144" name="Rectangle 143">
            <a:extLst>
              <a:ext uri="{FF2B5EF4-FFF2-40B4-BE49-F238E27FC236}">
                <a16:creationId xmlns:a16="http://schemas.microsoft.com/office/drawing/2014/main" id="{5F588F56-AA65-4AF5-8CB1-37E852B2B1DA}"/>
              </a:ext>
            </a:extLst>
          </p:cNvPr>
          <p:cNvSpPr/>
          <p:nvPr/>
        </p:nvSpPr>
        <p:spPr>
          <a:xfrm>
            <a:off x="1576893" y="685477"/>
            <a:ext cx="716863"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 B → </a:t>
            </a:r>
            <a:r>
              <a:rPr lang="en-US" sz="1600" dirty="0">
                <a:ln w="0"/>
                <a:effectLst>
                  <a:outerShdw blurRad="38100" dist="19050" dir="2700000" algn="tl" rotWithShape="0">
                    <a:schemeClr val="dk1">
                      <a:alpha val="40000"/>
                    </a:schemeClr>
                  </a:outerShdw>
                </a:effectLst>
              </a:rPr>
              <a:t>F</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45" name="Rectangle 144">
            <a:extLst>
              <a:ext uri="{FF2B5EF4-FFF2-40B4-BE49-F238E27FC236}">
                <a16:creationId xmlns:a16="http://schemas.microsoft.com/office/drawing/2014/main" id="{812EC05B-F4E5-4300-AF74-5F0A228F35F3}"/>
              </a:ext>
            </a:extLst>
          </p:cNvPr>
          <p:cNvSpPr/>
          <p:nvPr/>
        </p:nvSpPr>
        <p:spPr>
          <a:xfrm>
            <a:off x="2523885" y="693199"/>
            <a:ext cx="723275"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C ↔A</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46" name="Rectangle 145">
            <a:extLst>
              <a:ext uri="{FF2B5EF4-FFF2-40B4-BE49-F238E27FC236}">
                <a16:creationId xmlns:a16="http://schemas.microsoft.com/office/drawing/2014/main" id="{96EC19BF-421C-49AB-B854-489FF46A89BE}"/>
              </a:ext>
            </a:extLst>
          </p:cNvPr>
          <p:cNvSpPr/>
          <p:nvPr/>
        </p:nvSpPr>
        <p:spPr>
          <a:xfrm>
            <a:off x="3734455" y="100130"/>
            <a:ext cx="4369017" cy="646331"/>
          </a:xfrm>
          <a:prstGeom prst="rect">
            <a:avLst/>
          </a:prstGeom>
          <a:noFill/>
        </p:spPr>
        <p:txBody>
          <a:bodyPr wrap="none" lIns="91440" tIns="45720" rIns="91440" bIns="45720">
            <a:spAutoFit/>
          </a:bodyPr>
          <a:lstStyle/>
          <a:p>
            <a:pPr algn="ctr"/>
            <a:r>
              <a:rPr lang="en-US" sz="3600" dirty="0">
                <a:ln w="0"/>
                <a:effectLst>
                  <a:outerShdw blurRad="38100" dist="19050" dir="2700000" algn="tl" rotWithShape="0">
                    <a:schemeClr val="dk1">
                      <a:alpha val="40000"/>
                    </a:schemeClr>
                  </a:outerShdw>
                </a:effectLst>
              </a:rPr>
              <a:t>Enigma Scaled Version</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375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5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68"/>
            <a:ext cx="1705994" cy="138417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3994949" y="2479830"/>
            <a:ext cx="1705994" cy="1384175"/>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p:nvPr/>
        </p:nvCxnSpPr>
        <p:spPr>
          <a:xfrm flipV="1">
            <a:off x="4012707" y="2494255"/>
            <a:ext cx="1704514" cy="65139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p:nvPr/>
        </p:nvCxnSpPr>
        <p:spPr>
          <a:xfrm>
            <a:off x="4012707" y="3895816"/>
            <a:ext cx="1688236" cy="6458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p:nvPr/>
        </p:nvCxnSpPr>
        <p:spPr>
          <a:xfrm flipV="1">
            <a:off x="3994949" y="1802167"/>
            <a:ext cx="1722272" cy="27395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p:nvPr/>
        </p:nvCxnSpPr>
        <p:spPr>
          <a:xfrm>
            <a:off x="4012707" y="5232646"/>
            <a:ext cx="17045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0C71097-4945-4538-98DB-8771546D5AD1}"/>
              </a:ext>
            </a:extLst>
          </p:cNvPr>
          <p:cNvSpPr/>
          <p:nvPr/>
        </p:nvSpPr>
        <p:spPr>
          <a:xfrm>
            <a:off x="1935325" y="247069"/>
            <a:ext cx="1951175"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A ↔F</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0" name="Rectangle 29">
            <a:extLst>
              <a:ext uri="{FF2B5EF4-FFF2-40B4-BE49-F238E27FC236}">
                <a16:creationId xmlns:a16="http://schemas.microsoft.com/office/drawing/2014/main" id="{CC8ACD1D-CF05-4E1D-B20D-434AA0631C32}"/>
              </a:ext>
            </a:extLst>
          </p:cNvPr>
          <p:cNvSpPr/>
          <p:nvPr/>
        </p:nvSpPr>
        <p:spPr>
          <a:xfrm>
            <a:off x="4371725" y="241148"/>
            <a:ext cx="2105063"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B ↔ 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CA89A163-B005-4FD6-B3BC-4A47D53FA03A}"/>
              </a:ext>
            </a:extLst>
          </p:cNvPr>
          <p:cNvSpPr/>
          <p:nvPr/>
        </p:nvSpPr>
        <p:spPr>
          <a:xfrm>
            <a:off x="6962013" y="241148"/>
            <a:ext cx="2185214"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C ↔ D</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529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30"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68"/>
            <a:ext cx="1705994" cy="138417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3994949" y="2479830"/>
            <a:ext cx="1705994" cy="1384175"/>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p:nvPr/>
        </p:nvCxnSpPr>
        <p:spPr>
          <a:xfrm flipV="1">
            <a:off x="4012707" y="2494255"/>
            <a:ext cx="1704514" cy="65139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p:nvPr/>
        </p:nvCxnSpPr>
        <p:spPr>
          <a:xfrm>
            <a:off x="4012707" y="3895816"/>
            <a:ext cx="1688236" cy="645851"/>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p:nvPr/>
        </p:nvCxnSpPr>
        <p:spPr>
          <a:xfrm flipV="1">
            <a:off x="3994949" y="1802167"/>
            <a:ext cx="1722272" cy="27395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p:nvPr/>
        </p:nvCxnSpPr>
        <p:spPr>
          <a:xfrm>
            <a:off x="4012707" y="5232646"/>
            <a:ext cx="170451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 </a:t>
            </a:r>
          </a:p>
          <a:p>
            <a:r>
              <a:rPr lang="en-US" sz="2800" b="0" cap="none" spc="0" dirty="0">
                <a:ln w="0"/>
                <a:solidFill>
                  <a:schemeClr val="tx1"/>
                </a:solidFill>
                <a:effectLst>
                  <a:outerShdw blurRad="38100" dist="19050" dir="2700000" algn="tl" rotWithShape="0">
                    <a:schemeClr val="dk1">
                      <a:alpha val="40000"/>
                    </a:schemeClr>
                  </a:outerShdw>
                </a:effectLst>
              </a:rPr>
              <a:t>Ciphertext : F</a:t>
            </a:r>
          </a:p>
        </p:txBody>
      </p:sp>
    </p:spTree>
    <p:extLst>
      <p:ext uri="{BB962C8B-B14F-4D97-AF65-F5344CB8AC3E}">
        <p14:creationId xmlns:p14="http://schemas.microsoft.com/office/powerpoint/2010/main" val="350882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אדם, חוץ, תלבושת אחידה, בגדים&#10;&#10;התיאור נוצר באופן אוטומטי">
            <a:extLst>
              <a:ext uri="{FF2B5EF4-FFF2-40B4-BE49-F238E27FC236}">
                <a16:creationId xmlns:a16="http://schemas.microsoft.com/office/drawing/2014/main" id="{53477BAD-0DD9-4744-8A3F-1A343A18DAF9}"/>
              </a:ext>
            </a:extLst>
          </p:cNvPr>
          <p:cNvPicPr>
            <a:picLocks noChangeAspect="1"/>
          </p:cNvPicPr>
          <p:nvPr/>
        </p:nvPicPr>
        <p:blipFill rotWithShape="1">
          <a:blip r:embed="rId3"/>
          <a:srcRect t="29783" r="1" b="26020"/>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תמונה 3" descr="תמונה שמכילה ישיבה, שולחן, ספסל, שחור&#10;&#10;התיאור נוצר באופן אוטומטי">
            <a:extLst>
              <a:ext uri="{FF2B5EF4-FFF2-40B4-BE49-F238E27FC236}">
                <a16:creationId xmlns:a16="http://schemas.microsoft.com/office/drawing/2014/main" id="{45C8CD60-3601-41E8-B867-2E05CC30677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1102" r="75188"/>
                    </a14:imgEffect>
                  </a14:imgLayer>
                </a14:imgProps>
              </a:ext>
            </a:extLst>
          </a:blip>
          <a:srcRect t="24423" r="-2" b="2442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3"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כותרת 1">
            <a:extLst>
              <a:ext uri="{FF2B5EF4-FFF2-40B4-BE49-F238E27FC236}">
                <a16:creationId xmlns:a16="http://schemas.microsoft.com/office/drawing/2014/main" id="{AB66A0B2-0FDB-4626-B413-51129459D47E}"/>
              </a:ext>
            </a:extLst>
          </p:cNvPr>
          <p:cNvSpPr>
            <a:spLocks noGrp="1"/>
          </p:cNvSpPr>
          <p:nvPr>
            <p:ph type="title"/>
          </p:nvPr>
        </p:nvSpPr>
        <p:spPr>
          <a:xfrm>
            <a:off x="413460" y="923544"/>
            <a:ext cx="5260413" cy="1243584"/>
          </a:xfrm>
        </p:spPr>
        <p:txBody>
          <a:bodyPr>
            <a:normAutofit/>
          </a:bodyPr>
          <a:lstStyle/>
          <a:p>
            <a:pPr algn="ctr"/>
            <a:r>
              <a:rPr lang="en-US" sz="3400" b="1" dirty="0"/>
              <a:t>What is it Enigma Machine ? </a:t>
            </a:r>
            <a:endParaRPr lang="he-IL" sz="3400" b="1" dirty="0"/>
          </a:p>
        </p:txBody>
      </p:sp>
      <p:sp>
        <p:nvSpPr>
          <p:cNvPr id="25"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6"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מציין מיקום תוכן 2">
            <a:extLst>
              <a:ext uri="{FF2B5EF4-FFF2-40B4-BE49-F238E27FC236}">
                <a16:creationId xmlns:a16="http://schemas.microsoft.com/office/drawing/2014/main" id="{DBFD5485-A049-407B-8C47-C2D601821F7C}"/>
              </a:ext>
            </a:extLst>
          </p:cNvPr>
          <p:cNvSpPr>
            <a:spLocks noGrp="1"/>
          </p:cNvSpPr>
          <p:nvPr>
            <p:ph idx="1"/>
          </p:nvPr>
        </p:nvSpPr>
        <p:spPr>
          <a:xfrm>
            <a:off x="448056" y="2512611"/>
            <a:ext cx="4832803" cy="3664351"/>
          </a:xfrm>
        </p:spPr>
        <p:txBody>
          <a:bodyPr>
            <a:normAutofit/>
          </a:bodyPr>
          <a:lstStyle/>
          <a:p>
            <a:pPr algn="l" rtl="0"/>
            <a:r>
              <a:rPr lang="en-US" sz="2000" dirty="0">
                <a:latin typeface="Times New Roman" panose="02020603050405020304" pitchFamily="18" charset="0"/>
                <a:cs typeface="Times New Roman" panose="02020603050405020304" pitchFamily="18" charset="0"/>
              </a:rPr>
              <a:t>The most famous encrypting machine in history.</a:t>
            </a:r>
          </a:p>
          <a:p>
            <a:pPr marL="0" indent="0" algn="l" rtl="0">
              <a:buNone/>
            </a:pPr>
            <a:endParaRPr lang="en-US" sz="2000" dirty="0">
              <a:latin typeface="Times New Roman" panose="02020603050405020304" pitchFamily="18" charset="0"/>
              <a:cs typeface="Times New Roman" panose="02020603050405020304" pitchFamily="18" charset="0"/>
            </a:endParaRPr>
          </a:p>
          <a:p>
            <a:pPr algn="l" rtl="0"/>
            <a:r>
              <a:rPr lang="en-US" sz="2000" dirty="0">
                <a:latin typeface="Times New Roman" panose="02020603050405020304" pitchFamily="18" charset="0"/>
                <a:cs typeface="Times New Roman" panose="02020603050405020304" pitchFamily="18" charset="0"/>
              </a:rPr>
              <a:t>Was in use by the Nazis and Italians in World War 2.</a:t>
            </a:r>
          </a:p>
          <a:p>
            <a:pPr marL="0" indent="0" algn="l" rtl="0">
              <a:buNone/>
            </a:pPr>
            <a:endParaRPr lang="en-US" sz="2000" dirty="0">
              <a:latin typeface="Times New Roman" panose="02020603050405020304" pitchFamily="18" charset="0"/>
              <a:cs typeface="Times New Roman" panose="02020603050405020304" pitchFamily="18" charset="0"/>
            </a:endParaRPr>
          </a:p>
          <a:p>
            <a:pPr algn="l" rtl="0"/>
            <a:r>
              <a:rPr lang="en-US" sz="2000" dirty="0">
                <a:latin typeface="Times New Roman" panose="02020603050405020304" pitchFamily="18" charset="0"/>
                <a:cs typeface="Times New Roman" panose="02020603050405020304" pitchFamily="18" charset="0"/>
              </a:rPr>
              <a:t>It had some different versions.</a:t>
            </a:r>
            <a:endParaRPr lang="he-IL" sz="2000" dirty="0">
              <a:latin typeface="Times New Roman" panose="02020603050405020304" pitchFamily="18" charset="0"/>
              <a:cs typeface="Times New Roman" panose="02020603050405020304" pitchFamily="18" charset="0"/>
            </a:endParaRPr>
          </a:p>
          <a:p>
            <a:pPr marL="0" indent="0" rtl="0">
              <a:buNone/>
            </a:pPr>
            <a:endParaRPr lang="he-IL" sz="2000" dirty="0"/>
          </a:p>
        </p:txBody>
      </p:sp>
    </p:spTree>
    <p:extLst>
      <p:ext uri="{BB962C8B-B14F-4D97-AF65-F5344CB8AC3E}">
        <p14:creationId xmlns:p14="http://schemas.microsoft.com/office/powerpoint/2010/main" val="3140549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68"/>
            <a:ext cx="1705994" cy="138417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4012707" y="3171178"/>
            <a:ext cx="1688236" cy="692828"/>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2494256"/>
            <a:ext cx="1704514" cy="2740776"/>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flipV="1">
            <a:off x="3994949" y="4541667"/>
            <a:ext cx="1705994" cy="12984"/>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flipV="1">
            <a:off x="3994949" y="1802167"/>
            <a:ext cx="1722272" cy="6850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a:off x="4012707" y="3895816"/>
            <a:ext cx="1704514" cy="133683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 </a:t>
            </a:r>
          </a:p>
          <a:p>
            <a:r>
              <a:rPr lang="en-US" sz="2800" b="0" cap="none" spc="0" dirty="0">
                <a:ln w="0"/>
                <a:solidFill>
                  <a:schemeClr val="tx1"/>
                </a:solidFill>
                <a:effectLst>
                  <a:outerShdw blurRad="38100" dist="19050" dir="2700000" algn="tl" rotWithShape="0">
                    <a:schemeClr val="dk1">
                      <a:alpha val="40000"/>
                    </a:schemeClr>
                  </a:outerShdw>
                </a:effectLst>
              </a:rPr>
              <a:t>Ciphertext : F</a:t>
            </a:r>
          </a:p>
        </p:txBody>
      </p:sp>
    </p:spTree>
    <p:extLst>
      <p:ext uri="{BB962C8B-B14F-4D97-AF65-F5344CB8AC3E}">
        <p14:creationId xmlns:p14="http://schemas.microsoft.com/office/powerpoint/2010/main" val="1316849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69"/>
            <a:ext cx="1688236" cy="342455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4012707" y="3171178"/>
            <a:ext cx="1704514" cy="1383473"/>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2494256"/>
            <a:ext cx="1704514" cy="2740776"/>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flipV="1">
            <a:off x="3994949" y="1802165"/>
            <a:ext cx="1722272" cy="27524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a:off x="3994949" y="2487227"/>
            <a:ext cx="1722272" cy="68395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a:off x="4012707" y="3895816"/>
            <a:ext cx="1704514" cy="177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AA </a:t>
            </a:r>
          </a:p>
          <a:p>
            <a:r>
              <a:rPr lang="en-US" sz="2800" b="0" cap="none" spc="0" dirty="0">
                <a:ln w="0"/>
                <a:solidFill>
                  <a:schemeClr val="tx1"/>
                </a:solidFill>
                <a:effectLst>
                  <a:outerShdw blurRad="38100" dist="19050" dir="2700000" algn="tl" rotWithShape="0">
                    <a:schemeClr val="dk1">
                      <a:alpha val="40000"/>
                    </a:schemeClr>
                  </a:outerShdw>
                </a:effectLst>
              </a:rPr>
              <a:t>Ciphertext : FC</a:t>
            </a:r>
          </a:p>
        </p:txBody>
      </p:sp>
    </p:spTree>
    <p:extLst>
      <p:ext uri="{BB962C8B-B14F-4D97-AF65-F5344CB8AC3E}">
        <p14:creationId xmlns:p14="http://schemas.microsoft.com/office/powerpoint/2010/main" val="2240909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70"/>
            <a:ext cx="1704514" cy="677290"/>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4012707" y="3171179"/>
            <a:ext cx="1704514" cy="7397"/>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4554651"/>
            <a:ext cx="1704514" cy="680381"/>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flipV="1">
            <a:off x="3994949" y="1816594"/>
            <a:ext cx="1722272" cy="273805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a:off x="3994949" y="2487227"/>
            <a:ext cx="1722272" cy="142633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a:off x="4012707" y="3895816"/>
            <a:ext cx="1704514" cy="13392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AAE </a:t>
            </a:r>
          </a:p>
          <a:p>
            <a:r>
              <a:rPr lang="en-US" sz="2800" b="0" cap="none" spc="0" dirty="0">
                <a:ln w="0"/>
                <a:solidFill>
                  <a:schemeClr val="tx1"/>
                </a:solidFill>
                <a:effectLst>
                  <a:outerShdw blurRad="38100" dist="19050" dir="2700000" algn="tl" rotWithShape="0">
                    <a:schemeClr val="dk1">
                      <a:alpha val="40000"/>
                    </a:schemeClr>
                  </a:outerShdw>
                </a:effectLst>
              </a:rPr>
              <a:t>Ciphertext : FCB</a:t>
            </a:r>
          </a:p>
        </p:txBody>
      </p:sp>
    </p:spTree>
    <p:extLst>
      <p:ext uri="{BB962C8B-B14F-4D97-AF65-F5344CB8AC3E}">
        <p14:creationId xmlns:p14="http://schemas.microsoft.com/office/powerpoint/2010/main" val="3901914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70"/>
            <a:ext cx="1704514" cy="135531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4012707" y="3171180"/>
            <a:ext cx="1704514" cy="137048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1816594"/>
            <a:ext cx="1704514" cy="341843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flipV="1">
            <a:off x="3994949" y="3913566"/>
            <a:ext cx="1722272" cy="64108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a:off x="3994949" y="2487227"/>
            <a:ext cx="1722272" cy="70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a:off x="4012707" y="3895816"/>
            <a:ext cx="1704514" cy="133921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AAEF </a:t>
            </a:r>
          </a:p>
          <a:p>
            <a:r>
              <a:rPr lang="en-US" sz="2800" b="0" cap="none" spc="0" dirty="0">
                <a:ln w="0"/>
                <a:solidFill>
                  <a:schemeClr val="tx1"/>
                </a:solidFill>
                <a:effectLst>
                  <a:outerShdw blurRad="38100" dist="19050" dir="2700000" algn="tl" rotWithShape="0">
                    <a:schemeClr val="dk1">
                      <a:alpha val="40000"/>
                    </a:schemeClr>
                  </a:outerShdw>
                </a:effectLst>
              </a:rPr>
              <a:t>Ciphertext : FCBE</a:t>
            </a:r>
          </a:p>
        </p:txBody>
      </p:sp>
    </p:spTree>
    <p:extLst>
      <p:ext uri="{BB962C8B-B14F-4D97-AF65-F5344CB8AC3E}">
        <p14:creationId xmlns:p14="http://schemas.microsoft.com/office/powerpoint/2010/main" val="366717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71"/>
            <a:ext cx="1704514" cy="6656"/>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flipV="1">
            <a:off x="4012707" y="3171180"/>
            <a:ext cx="1704514" cy="1370486"/>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2494255"/>
            <a:ext cx="1704514" cy="2740779"/>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a:off x="3994949" y="4554652"/>
            <a:ext cx="1722272" cy="67207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a:off x="3994949" y="2487227"/>
            <a:ext cx="1722272" cy="143336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flipV="1">
            <a:off x="4012707" y="3178576"/>
            <a:ext cx="1704514" cy="7172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703044" cy="6920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3913570"/>
            <a:ext cx="1719315" cy="1319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a:off x="6355675" y="1802166"/>
            <a:ext cx="1733000" cy="2093651"/>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33000" cy="206183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1"/>
            <a:ext cx="1730782" cy="7765"/>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a:off x="6372690" y="4554983"/>
            <a:ext cx="1715985" cy="67173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304079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AAEFA </a:t>
            </a:r>
          </a:p>
          <a:p>
            <a:r>
              <a:rPr lang="en-US" sz="2800" b="0" cap="none" spc="0" dirty="0">
                <a:ln w="0"/>
                <a:solidFill>
                  <a:schemeClr val="tx1"/>
                </a:solidFill>
                <a:effectLst>
                  <a:outerShdw blurRad="38100" dist="19050" dir="2700000" algn="tl" rotWithShape="0">
                    <a:schemeClr val="dk1">
                      <a:alpha val="40000"/>
                    </a:schemeClr>
                  </a:outerShdw>
                </a:effectLst>
              </a:rPr>
              <a:t>Ciphertext : FCBEF</a:t>
            </a:r>
          </a:p>
        </p:txBody>
      </p:sp>
    </p:spTree>
    <p:extLst>
      <p:ext uri="{BB962C8B-B14F-4D97-AF65-F5344CB8AC3E}">
        <p14:creationId xmlns:p14="http://schemas.microsoft.com/office/powerpoint/2010/main" val="1302268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254E63-2DE6-4803-B161-A62C57A1A543}"/>
              </a:ext>
            </a:extLst>
          </p:cNvPr>
          <p:cNvSpPr/>
          <p:nvPr/>
        </p:nvSpPr>
        <p:spPr>
          <a:xfrm>
            <a:off x="3994952" y="1393794"/>
            <a:ext cx="1723749"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749B14C-30BF-4DF8-A054-20B40589E44D}"/>
              </a:ext>
            </a:extLst>
          </p:cNvPr>
          <p:cNvSpPr/>
          <p:nvPr/>
        </p:nvSpPr>
        <p:spPr>
          <a:xfrm>
            <a:off x="443883" y="153583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A</a:t>
            </a:r>
          </a:p>
        </p:txBody>
      </p:sp>
      <p:sp>
        <p:nvSpPr>
          <p:cNvPr id="8" name="Oval 7">
            <a:extLst>
              <a:ext uri="{FF2B5EF4-FFF2-40B4-BE49-F238E27FC236}">
                <a16:creationId xmlns:a16="http://schemas.microsoft.com/office/drawing/2014/main" id="{492428DE-7EC2-400B-B62C-5E4FACFA209B}"/>
              </a:ext>
            </a:extLst>
          </p:cNvPr>
          <p:cNvSpPr/>
          <p:nvPr/>
        </p:nvSpPr>
        <p:spPr>
          <a:xfrm>
            <a:off x="443883" y="2220897"/>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B</a:t>
            </a:r>
          </a:p>
        </p:txBody>
      </p:sp>
      <p:sp>
        <p:nvSpPr>
          <p:cNvPr id="9" name="Oval 8">
            <a:extLst>
              <a:ext uri="{FF2B5EF4-FFF2-40B4-BE49-F238E27FC236}">
                <a16:creationId xmlns:a16="http://schemas.microsoft.com/office/drawing/2014/main" id="{B13BE2C0-9A2D-42B3-99F3-5BB02430B2A3}"/>
              </a:ext>
            </a:extLst>
          </p:cNvPr>
          <p:cNvSpPr/>
          <p:nvPr/>
        </p:nvSpPr>
        <p:spPr>
          <a:xfrm>
            <a:off x="443882" y="291113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C</a:t>
            </a:r>
          </a:p>
        </p:txBody>
      </p:sp>
      <p:sp>
        <p:nvSpPr>
          <p:cNvPr id="10" name="Oval 9">
            <a:extLst>
              <a:ext uri="{FF2B5EF4-FFF2-40B4-BE49-F238E27FC236}">
                <a16:creationId xmlns:a16="http://schemas.microsoft.com/office/drawing/2014/main" id="{4C2C6718-5C8D-4CD5-9DBA-79C3CEF69814}"/>
              </a:ext>
            </a:extLst>
          </p:cNvPr>
          <p:cNvSpPr/>
          <p:nvPr/>
        </p:nvSpPr>
        <p:spPr>
          <a:xfrm>
            <a:off x="443881" y="359619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D</a:t>
            </a:r>
          </a:p>
        </p:txBody>
      </p:sp>
      <p:sp>
        <p:nvSpPr>
          <p:cNvPr id="11" name="Oval 10">
            <a:extLst>
              <a:ext uri="{FF2B5EF4-FFF2-40B4-BE49-F238E27FC236}">
                <a16:creationId xmlns:a16="http://schemas.microsoft.com/office/drawing/2014/main" id="{3D08926A-76F8-421B-ACFB-F73B1B628849}"/>
              </a:ext>
            </a:extLst>
          </p:cNvPr>
          <p:cNvSpPr/>
          <p:nvPr/>
        </p:nvSpPr>
        <p:spPr>
          <a:xfrm>
            <a:off x="443881" y="428125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E</a:t>
            </a:r>
          </a:p>
        </p:txBody>
      </p:sp>
      <p:sp>
        <p:nvSpPr>
          <p:cNvPr id="12" name="Oval 11">
            <a:extLst>
              <a:ext uri="{FF2B5EF4-FFF2-40B4-BE49-F238E27FC236}">
                <a16:creationId xmlns:a16="http://schemas.microsoft.com/office/drawing/2014/main" id="{98352E6B-E894-4C8A-851A-898344B82C4C}"/>
              </a:ext>
            </a:extLst>
          </p:cNvPr>
          <p:cNvSpPr/>
          <p:nvPr/>
        </p:nvSpPr>
        <p:spPr>
          <a:xfrm>
            <a:off x="443881" y="4966316"/>
            <a:ext cx="568171" cy="5326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4">
                    <a:lumMod val="60000"/>
                    <a:lumOff val="40000"/>
                  </a:schemeClr>
                </a:solidFill>
                <a:effectLst>
                  <a:outerShdw blurRad="38100" dist="19050" dir="2700000" algn="tl" rotWithShape="0">
                    <a:schemeClr val="dk1">
                      <a:alpha val="40000"/>
                    </a:schemeClr>
                  </a:outerShdw>
                </a:effectLst>
              </a:rPr>
              <a:t>F</a:t>
            </a:r>
          </a:p>
        </p:txBody>
      </p:sp>
      <p:sp>
        <p:nvSpPr>
          <p:cNvPr id="13" name="Oval 12">
            <a:extLst>
              <a:ext uri="{FF2B5EF4-FFF2-40B4-BE49-F238E27FC236}">
                <a16:creationId xmlns:a16="http://schemas.microsoft.com/office/drawing/2014/main" id="{6D6EB17B-A46F-4601-B052-FB542965E22E}"/>
              </a:ext>
            </a:extLst>
          </p:cNvPr>
          <p:cNvSpPr/>
          <p:nvPr/>
        </p:nvSpPr>
        <p:spPr>
          <a:xfrm>
            <a:off x="1367156" y="153583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a:t>
            </a:r>
          </a:p>
        </p:txBody>
      </p:sp>
      <p:sp>
        <p:nvSpPr>
          <p:cNvPr id="14" name="Oval 13">
            <a:extLst>
              <a:ext uri="{FF2B5EF4-FFF2-40B4-BE49-F238E27FC236}">
                <a16:creationId xmlns:a16="http://schemas.microsoft.com/office/drawing/2014/main" id="{A346BA21-E774-4E7E-B32B-4EE82E018372}"/>
              </a:ext>
            </a:extLst>
          </p:cNvPr>
          <p:cNvSpPr/>
          <p:nvPr/>
        </p:nvSpPr>
        <p:spPr>
          <a:xfrm>
            <a:off x="1367156" y="2220897"/>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B</a:t>
            </a:r>
          </a:p>
        </p:txBody>
      </p:sp>
      <p:sp>
        <p:nvSpPr>
          <p:cNvPr id="15" name="Oval 14">
            <a:extLst>
              <a:ext uri="{FF2B5EF4-FFF2-40B4-BE49-F238E27FC236}">
                <a16:creationId xmlns:a16="http://schemas.microsoft.com/office/drawing/2014/main" id="{CA1C19D3-25F6-4179-98CC-22E3B0C05E58}"/>
              </a:ext>
            </a:extLst>
          </p:cNvPr>
          <p:cNvSpPr/>
          <p:nvPr/>
        </p:nvSpPr>
        <p:spPr>
          <a:xfrm>
            <a:off x="1367155" y="291113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C</a:t>
            </a:r>
          </a:p>
        </p:txBody>
      </p:sp>
      <p:sp>
        <p:nvSpPr>
          <p:cNvPr id="16" name="Oval 15">
            <a:extLst>
              <a:ext uri="{FF2B5EF4-FFF2-40B4-BE49-F238E27FC236}">
                <a16:creationId xmlns:a16="http://schemas.microsoft.com/office/drawing/2014/main" id="{E09A1480-BC6D-40EC-8A14-64B39460B971}"/>
              </a:ext>
            </a:extLst>
          </p:cNvPr>
          <p:cNvSpPr/>
          <p:nvPr/>
        </p:nvSpPr>
        <p:spPr>
          <a:xfrm>
            <a:off x="1367154" y="359619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a:t>
            </a:r>
          </a:p>
        </p:txBody>
      </p:sp>
      <p:sp>
        <p:nvSpPr>
          <p:cNvPr id="17" name="Oval 16">
            <a:extLst>
              <a:ext uri="{FF2B5EF4-FFF2-40B4-BE49-F238E27FC236}">
                <a16:creationId xmlns:a16="http://schemas.microsoft.com/office/drawing/2014/main" id="{FF1C33F5-CB2F-4626-95BA-6EB6BAD9EC29}"/>
              </a:ext>
            </a:extLst>
          </p:cNvPr>
          <p:cNvSpPr/>
          <p:nvPr/>
        </p:nvSpPr>
        <p:spPr>
          <a:xfrm>
            <a:off x="1367154" y="428125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E</a:t>
            </a:r>
          </a:p>
        </p:txBody>
      </p:sp>
      <p:sp>
        <p:nvSpPr>
          <p:cNvPr id="18" name="Oval 17">
            <a:extLst>
              <a:ext uri="{FF2B5EF4-FFF2-40B4-BE49-F238E27FC236}">
                <a16:creationId xmlns:a16="http://schemas.microsoft.com/office/drawing/2014/main" id="{D2DE4B85-4ABE-4511-816A-1288AB3DCA44}"/>
              </a:ext>
            </a:extLst>
          </p:cNvPr>
          <p:cNvSpPr/>
          <p:nvPr/>
        </p:nvSpPr>
        <p:spPr>
          <a:xfrm>
            <a:off x="1367154" y="4966316"/>
            <a:ext cx="568171" cy="5326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a:t>
            </a:r>
          </a:p>
        </p:txBody>
      </p:sp>
      <p:sp>
        <p:nvSpPr>
          <p:cNvPr id="19" name="Rectangle 18">
            <a:extLst>
              <a:ext uri="{FF2B5EF4-FFF2-40B4-BE49-F238E27FC236}">
                <a16:creationId xmlns:a16="http://schemas.microsoft.com/office/drawing/2014/main" id="{D271C615-98EB-45A8-B0D5-E3C374EFFA91}"/>
              </a:ext>
            </a:extLst>
          </p:cNvPr>
          <p:cNvSpPr/>
          <p:nvPr/>
        </p:nvSpPr>
        <p:spPr>
          <a:xfrm>
            <a:off x="6357891"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BA1DE47-49DC-460E-862A-51FD736461F3}"/>
              </a:ext>
            </a:extLst>
          </p:cNvPr>
          <p:cNvSpPr/>
          <p:nvPr/>
        </p:nvSpPr>
        <p:spPr>
          <a:xfrm>
            <a:off x="8701599" y="1393793"/>
            <a:ext cx="1723749" cy="435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0CE43F-D09B-41F2-AD53-C4B3B2196FAE}"/>
              </a:ext>
            </a:extLst>
          </p:cNvPr>
          <p:cNvCxnSpPr>
            <a:stCxn id="7" idx="6"/>
            <a:endCxn id="13" idx="2"/>
          </p:cNvCxnSpPr>
          <p:nvPr/>
        </p:nvCxnSpPr>
        <p:spPr>
          <a:xfrm>
            <a:off x="1012054" y="180216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76A2DB-CF34-4D94-8378-4AB8897ABEF1}"/>
              </a:ext>
            </a:extLst>
          </p:cNvPr>
          <p:cNvCxnSpPr>
            <a:stCxn id="8" idx="6"/>
            <a:endCxn id="14" idx="2"/>
          </p:cNvCxnSpPr>
          <p:nvPr/>
        </p:nvCxnSpPr>
        <p:spPr>
          <a:xfrm>
            <a:off x="1012054" y="2487227"/>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178733E-DEF7-41AC-825F-24B33DBE958E}"/>
              </a:ext>
            </a:extLst>
          </p:cNvPr>
          <p:cNvCxnSpPr/>
          <p:nvPr/>
        </p:nvCxnSpPr>
        <p:spPr>
          <a:xfrm>
            <a:off x="1012052" y="3145654"/>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AD18FC-8AC6-442F-964E-2EB3619EB8D5}"/>
              </a:ext>
            </a:extLst>
          </p:cNvPr>
          <p:cNvCxnSpPr>
            <a:stCxn id="10" idx="6"/>
            <a:endCxn id="16" idx="2"/>
          </p:cNvCxnSpPr>
          <p:nvPr/>
        </p:nvCxnSpPr>
        <p:spPr>
          <a:xfrm>
            <a:off x="1012052" y="386252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EEF2C5-0C7F-461D-9D3E-D6F64974A358}"/>
              </a:ext>
            </a:extLst>
          </p:cNvPr>
          <p:cNvCxnSpPr>
            <a:stCxn id="11" idx="6"/>
            <a:endCxn id="17" idx="2"/>
          </p:cNvCxnSpPr>
          <p:nvPr/>
        </p:nvCxnSpPr>
        <p:spPr>
          <a:xfrm>
            <a:off x="1012052" y="454758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73F00E-A0C6-4C82-8E39-E1CB5C9CACF7}"/>
              </a:ext>
            </a:extLst>
          </p:cNvPr>
          <p:cNvCxnSpPr>
            <a:stCxn id="12" idx="6"/>
            <a:endCxn id="18" idx="2"/>
          </p:cNvCxnSpPr>
          <p:nvPr/>
        </p:nvCxnSpPr>
        <p:spPr>
          <a:xfrm>
            <a:off x="1012052" y="5232646"/>
            <a:ext cx="3551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7593A4-1311-4B3D-AC11-146F39C1AEAD}"/>
              </a:ext>
            </a:extLst>
          </p:cNvPr>
          <p:cNvCxnSpPr>
            <a:stCxn id="13" idx="6"/>
          </p:cNvCxnSpPr>
          <p:nvPr/>
        </p:nvCxnSpPr>
        <p:spPr>
          <a:xfrm>
            <a:off x="1935327" y="18021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317DB4-EE31-4F69-A2F7-06C05F3E3956}"/>
              </a:ext>
            </a:extLst>
          </p:cNvPr>
          <p:cNvCxnSpPr/>
          <p:nvPr/>
        </p:nvCxnSpPr>
        <p:spPr>
          <a:xfrm>
            <a:off x="1935327" y="248722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309181-E236-426B-98DB-02909AF3F58A}"/>
              </a:ext>
            </a:extLst>
          </p:cNvPr>
          <p:cNvCxnSpPr/>
          <p:nvPr/>
        </p:nvCxnSpPr>
        <p:spPr>
          <a:xfrm>
            <a:off x="1935327" y="3157491"/>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05DB57-D952-4EDB-B601-C7A983BF98D4}"/>
              </a:ext>
            </a:extLst>
          </p:cNvPr>
          <p:cNvCxnSpPr/>
          <p:nvPr/>
        </p:nvCxnSpPr>
        <p:spPr>
          <a:xfrm>
            <a:off x="1935327" y="386252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4F86F87-A3E8-4E34-B295-CDC6309D48AD}"/>
              </a:ext>
            </a:extLst>
          </p:cNvPr>
          <p:cNvCxnSpPr/>
          <p:nvPr/>
        </p:nvCxnSpPr>
        <p:spPr>
          <a:xfrm>
            <a:off x="1935327" y="4541667"/>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CDFA7F-9987-422A-8070-E0BF07AF1116}"/>
              </a:ext>
            </a:extLst>
          </p:cNvPr>
          <p:cNvCxnSpPr/>
          <p:nvPr/>
        </p:nvCxnSpPr>
        <p:spPr>
          <a:xfrm>
            <a:off x="1935327" y="5232646"/>
            <a:ext cx="2077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727DBBF-F6AB-438C-BAEB-EEC767B4EA57}"/>
              </a:ext>
            </a:extLst>
          </p:cNvPr>
          <p:cNvCxnSpPr>
            <a:cxnSpLocks/>
          </p:cNvCxnSpPr>
          <p:nvPr/>
        </p:nvCxnSpPr>
        <p:spPr>
          <a:xfrm>
            <a:off x="5718701"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D1A79C-91E2-4164-AF55-EBC689676A25}"/>
              </a:ext>
            </a:extLst>
          </p:cNvPr>
          <p:cNvCxnSpPr>
            <a:cxnSpLocks/>
          </p:cNvCxnSpPr>
          <p:nvPr/>
        </p:nvCxnSpPr>
        <p:spPr>
          <a:xfrm>
            <a:off x="5718701"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631C26F-C975-455A-99EF-578F16E6D92F}"/>
              </a:ext>
            </a:extLst>
          </p:cNvPr>
          <p:cNvCxnSpPr>
            <a:cxnSpLocks/>
          </p:cNvCxnSpPr>
          <p:nvPr/>
        </p:nvCxnSpPr>
        <p:spPr>
          <a:xfrm>
            <a:off x="5718701"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F7D093C-E718-4AE5-B3A3-8748841A1380}"/>
              </a:ext>
            </a:extLst>
          </p:cNvPr>
          <p:cNvCxnSpPr>
            <a:cxnSpLocks/>
          </p:cNvCxnSpPr>
          <p:nvPr/>
        </p:nvCxnSpPr>
        <p:spPr>
          <a:xfrm>
            <a:off x="5718701"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DB0C69-CA08-40CF-B800-652C1B0AF1E5}"/>
              </a:ext>
            </a:extLst>
          </p:cNvPr>
          <p:cNvCxnSpPr>
            <a:cxnSpLocks/>
          </p:cNvCxnSpPr>
          <p:nvPr/>
        </p:nvCxnSpPr>
        <p:spPr>
          <a:xfrm>
            <a:off x="5718701"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298EB2-C2BB-49F4-8055-ACB1B67F8CE4}"/>
              </a:ext>
            </a:extLst>
          </p:cNvPr>
          <p:cNvCxnSpPr>
            <a:cxnSpLocks/>
          </p:cNvCxnSpPr>
          <p:nvPr/>
        </p:nvCxnSpPr>
        <p:spPr>
          <a:xfrm>
            <a:off x="8081640" y="18021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FAC3F-EEA6-4FB4-93AE-60A9EBC7A21F}"/>
              </a:ext>
            </a:extLst>
          </p:cNvPr>
          <p:cNvCxnSpPr>
            <a:cxnSpLocks/>
          </p:cNvCxnSpPr>
          <p:nvPr/>
        </p:nvCxnSpPr>
        <p:spPr>
          <a:xfrm>
            <a:off x="8081640" y="248722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B777284-C83C-42D4-9F2D-CB19E70B1611}"/>
              </a:ext>
            </a:extLst>
          </p:cNvPr>
          <p:cNvCxnSpPr>
            <a:cxnSpLocks/>
          </p:cNvCxnSpPr>
          <p:nvPr/>
        </p:nvCxnSpPr>
        <p:spPr>
          <a:xfrm>
            <a:off x="8081640" y="3157491"/>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5528B9-24CF-4FD7-8E47-A71DEA92DC43}"/>
              </a:ext>
            </a:extLst>
          </p:cNvPr>
          <p:cNvCxnSpPr>
            <a:cxnSpLocks/>
          </p:cNvCxnSpPr>
          <p:nvPr/>
        </p:nvCxnSpPr>
        <p:spPr>
          <a:xfrm>
            <a:off x="8081640" y="4541667"/>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43190B-E36E-4A09-B0DC-A267856897FB}"/>
              </a:ext>
            </a:extLst>
          </p:cNvPr>
          <p:cNvCxnSpPr>
            <a:cxnSpLocks/>
          </p:cNvCxnSpPr>
          <p:nvPr/>
        </p:nvCxnSpPr>
        <p:spPr>
          <a:xfrm>
            <a:off x="8081640" y="523264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8D4F92-81E8-4F81-9F3D-7BB1E974C971}"/>
              </a:ext>
            </a:extLst>
          </p:cNvPr>
          <p:cNvCxnSpPr>
            <a:cxnSpLocks/>
          </p:cNvCxnSpPr>
          <p:nvPr/>
        </p:nvCxnSpPr>
        <p:spPr>
          <a:xfrm flipH="1" flipV="1">
            <a:off x="4012707" y="1802170"/>
            <a:ext cx="1704514" cy="1355319"/>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60" name="Straight Connector 59">
            <a:extLst>
              <a:ext uri="{FF2B5EF4-FFF2-40B4-BE49-F238E27FC236}">
                <a16:creationId xmlns:a16="http://schemas.microsoft.com/office/drawing/2014/main" id="{FAD0221F-C756-4E21-8B1E-3E910EEDDCF7}"/>
              </a:ext>
            </a:extLst>
          </p:cNvPr>
          <p:cNvCxnSpPr>
            <a:cxnSpLocks/>
          </p:cNvCxnSpPr>
          <p:nvPr/>
        </p:nvCxnSpPr>
        <p:spPr>
          <a:xfrm>
            <a:off x="5717221" y="389581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17478A5-483A-4067-9F1D-B1733B1E888B}"/>
              </a:ext>
            </a:extLst>
          </p:cNvPr>
          <p:cNvCxnSpPr>
            <a:cxnSpLocks/>
          </p:cNvCxnSpPr>
          <p:nvPr/>
        </p:nvCxnSpPr>
        <p:spPr>
          <a:xfrm>
            <a:off x="8062409" y="391357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E7BC867-7ADB-49D6-A5F0-BF98845430BF}"/>
              </a:ext>
            </a:extLst>
          </p:cNvPr>
          <p:cNvCxnSpPr>
            <a:cxnSpLocks/>
          </p:cNvCxnSpPr>
          <p:nvPr/>
        </p:nvCxnSpPr>
        <p:spPr>
          <a:xfrm flipH="1">
            <a:off x="4012707" y="2479460"/>
            <a:ext cx="1704514" cy="69172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64" name="Straight Connector 63">
            <a:extLst>
              <a:ext uri="{FF2B5EF4-FFF2-40B4-BE49-F238E27FC236}">
                <a16:creationId xmlns:a16="http://schemas.microsoft.com/office/drawing/2014/main" id="{448F21DB-CCB4-4188-BA23-B2E2B731CA00}"/>
              </a:ext>
            </a:extLst>
          </p:cNvPr>
          <p:cNvCxnSpPr>
            <a:cxnSpLocks/>
          </p:cNvCxnSpPr>
          <p:nvPr/>
        </p:nvCxnSpPr>
        <p:spPr>
          <a:xfrm flipV="1">
            <a:off x="4012707" y="5235033"/>
            <a:ext cx="1704514" cy="1"/>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66" name="Straight Connector 65">
            <a:extLst>
              <a:ext uri="{FF2B5EF4-FFF2-40B4-BE49-F238E27FC236}">
                <a16:creationId xmlns:a16="http://schemas.microsoft.com/office/drawing/2014/main" id="{7515ADB9-A879-4846-AA40-80C10E902548}"/>
              </a:ext>
            </a:extLst>
          </p:cNvPr>
          <p:cNvCxnSpPr>
            <a:cxnSpLocks/>
          </p:cNvCxnSpPr>
          <p:nvPr/>
        </p:nvCxnSpPr>
        <p:spPr>
          <a:xfrm flipV="1">
            <a:off x="3994949" y="1808827"/>
            <a:ext cx="1722272" cy="274582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0C550B4-12B4-46F0-B698-14D2167818B4}"/>
              </a:ext>
            </a:extLst>
          </p:cNvPr>
          <p:cNvCxnSpPr>
            <a:cxnSpLocks/>
          </p:cNvCxnSpPr>
          <p:nvPr/>
        </p:nvCxnSpPr>
        <p:spPr>
          <a:xfrm>
            <a:off x="3994949" y="2487227"/>
            <a:ext cx="1722272" cy="1433367"/>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A95B471-7F47-4F59-AD8D-5E54CB812B14}"/>
              </a:ext>
            </a:extLst>
          </p:cNvPr>
          <p:cNvCxnSpPr>
            <a:cxnSpLocks/>
          </p:cNvCxnSpPr>
          <p:nvPr/>
        </p:nvCxnSpPr>
        <p:spPr>
          <a:xfrm>
            <a:off x="4012707" y="3895816"/>
            <a:ext cx="1704514" cy="6588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FC7B617-7511-42CB-8DE2-3A56A8495227}"/>
              </a:ext>
            </a:extLst>
          </p:cNvPr>
          <p:cNvCxnSpPr>
            <a:cxnSpLocks/>
          </p:cNvCxnSpPr>
          <p:nvPr/>
        </p:nvCxnSpPr>
        <p:spPr>
          <a:xfrm>
            <a:off x="6377122" y="1802167"/>
            <a:ext cx="1676778" cy="211732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F82402A-D4F3-4DD8-83CC-C2DFBEFFE434}"/>
              </a:ext>
            </a:extLst>
          </p:cNvPr>
          <p:cNvCxnSpPr>
            <a:cxnSpLocks/>
          </p:cNvCxnSpPr>
          <p:nvPr/>
        </p:nvCxnSpPr>
        <p:spPr>
          <a:xfrm flipV="1">
            <a:off x="6343094" y="1808827"/>
            <a:ext cx="1737532" cy="342381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A73EC53-AC21-453D-A6F1-271246664048}"/>
              </a:ext>
            </a:extLst>
          </p:cNvPr>
          <p:cNvCxnSpPr>
            <a:cxnSpLocks/>
          </p:cNvCxnSpPr>
          <p:nvPr/>
        </p:nvCxnSpPr>
        <p:spPr>
          <a:xfrm flipH="1" flipV="1">
            <a:off x="6355675" y="3895817"/>
            <a:ext cx="1698225" cy="65678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89" name="Straight Connector 88">
            <a:extLst>
              <a:ext uri="{FF2B5EF4-FFF2-40B4-BE49-F238E27FC236}">
                <a16:creationId xmlns:a16="http://schemas.microsoft.com/office/drawing/2014/main" id="{5FD9DB30-1245-4E65-830A-FE76CDB4E058}"/>
              </a:ext>
            </a:extLst>
          </p:cNvPr>
          <p:cNvCxnSpPr>
            <a:cxnSpLocks/>
          </p:cNvCxnSpPr>
          <p:nvPr/>
        </p:nvCxnSpPr>
        <p:spPr>
          <a:xfrm>
            <a:off x="6355675" y="2479829"/>
            <a:ext cx="1771848" cy="14427"/>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92" name="Straight Connector 91">
            <a:extLst>
              <a:ext uri="{FF2B5EF4-FFF2-40B4-BE49-F238E27FC236}">
                <a16:creationId xmlns:a16="http://schemas.microsoft.com/office/drawing/2014/main" id="{E7F37DA4-19D5-421F-93EC-55192AB2FB14}"/>
              </a:ext>
            </a:extLst>
          </p:cNvPr>
          <p:cNvCxnSpPr>
            <a:cxnSpLocks/>
          </p:cNvCxnSpPr>
          <p:nvPr/>
        </p:nvCxnSpPr>
        <p:spPr>
          <a:xfrm flipH="1" flipV="1">
            <a:off x="6372690" y="3164152"/>
            <a:ext cx="1754833" cy="2074418"/>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95" name="Straight Connector 94">
            <a:extLst>
              <a:ext uri="{FF2B5EF4-FFF2-40B4-BE49-F238E27FC236}">
                <a16:creationId xmlns:a16="http://schemas.microsoft.com/office/drawing/2014/main" id="{597373EC-C8E2-4402-982E-B9712052CA70}"/>
              </a:ext>
            </a:extLst>
          </p:cNvPr>
          <p:cNvCxnSpPr>
            <a:cxnSpLocks/>
          </p:cNvCxnSpPr>
          <p:nvPr/>
        </p:nvCxnSpPr>
        <p:spPr>
          <a:xfrm>
            <a:off x="10425348" y="18021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5FD4C3-DC9E-4440-AC4B-3DCE714ACFB4}"/>
              </a:ext>
            </a:extLst>
          </p:cNvPr>
          <p:cNvCxnSpPr>
            <a:cxnSpLocks/>
          </p:cNvCxnSpPr>
          <p:nvPr/>
        </p:nvCxnSpPr>
        <p:spPr>
          <a:xfrm>
            <a:off x="10425348" y="248722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836740-ADAC-41B5-B13D-63571B6061F0}"/>
              </a:ext>
            </a:extLst>
          </p:cNvPr>
          <p:cNvCxnSpPr>
            <a:cxnSpLocks/>
          </p:cNvCxnSpPr>
          <p:nvPr/>
        </p:nvCxnSpPr>
        <p:spPr>
          <a:xfrm>
            <a:off x="10425348" y="3157490"/>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A7C4F04-CE65-43D7-AB06-12DAFD49DD73}"/>
              </a:ext>
            </a:extLst>
          </p:cNvPr>
          <p:cNvCxnSpPr>
            <a:cxnSpLocks/>
          </p:cNvCxnSpPr>
          <p:nvPr/>
        </p:nvCxnSpPr>
        <p:spPr>
          <a:xfrm>
            <a:off x="10425348" y="4541666"/>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A0FBC9F-5D6B-4DD3-AE00-50D90776BE0F}"/>
              </a:ext>
            </a:extLst>
          </p:cNvPr>
          <p:cNvCxnSpPr>
            <a:cxnSpLocks/>
          </p:cNvCxnSpPr>
          <p:nvPr/>
        </p:nvCxnSpPr>
        <p:spPr>
          <a:xfrm>
            <a:off x="10425348" y="5232645"/>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2F50614-1CE3-4199-AE4E-9920E494E14A}"/>
              </a:ext>
            </a:extLst>
          </p:cNvPr>
          <p:cNvCxnSpPr>
            <a:cxnSpLocks/>
          </p:cNvCxnSpPr>
          <p:nvPr/>
        </p:nvCxnSpPr>
        <p:spPr>
          <a:xfrm>
            <a:off x="10406117" y="3913569"/>
            <a:ext cx="63919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Right Bracket 100">
            <a:extLst>
              <a:ext uri="{FF2B5EF4-FFF2-40B4-BE49-F238E27FC236}">
                <a16:creationId xmlns:a16="http://schemas.microsoft.com/office/drawing/2014/main" id="{AADB75A3-FFFF-4DFB-92B3-8D39D67FFDBE}"/>
              </a:ext>
            </a:extLst>
          </p:cNvPr>
          <p:cNvSpPr/>
          <p:nvPr/>
        </p:nvSpPr>
        <p:spPr>
          <a:xfrm>
            <a:off x="11082292" y="1802165"/>
            <a:ext cx="328474" cy="2111401"/>
          </a:xfrm>
          <a:prstGeom prst="rightBracket">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4">
                  <a:lumMod val="60000"/>
                  <a:lumOff val="40000"/>
                </a:schemeClr>
              </a:solidFill>
            </a:endParaRPr>
          </a:p>
        </p:txBody>
      </p:sp>
      <p:sp>
        <p:nvSpPr>
          <p:cNvPr id="102" name="Right Bracket 101">
            <a:extLst>
              <a:ext uri="{FF2B5EF4-FFF2-40B4-BE49-F238E27FC236}">
                <a16:creationId xmlns:a16="http://schemas.microsoft.com/office/drawing/2014/main" id="{76F0A471-25CB-4145-89DF-8F17B4138D37}"/>
              </a:ext>
            </a:extLst>
          </p:cNvPr>
          <p:cNvSpPr/>
          <p:nvPr/>
        </p:nvSpPr>
        <p:spPr>
          <a:xfrm>
            <a:off x="11094134" y="2487226"/>
            <a:ext cx="639189" cy="2054440"/>
          </a:xfrm>
          <a:prstGeom prst="rightBracket">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Right Bracket 102">
            <a:extLst>
              <a:ext uri="{FF2B5EF4-FFF2-40B4-BE49-F238E27FC236}">
                <a16:creationId xmlns:a16="http://schemas.microsoft.com/office/drawing/2014/main" id="{690FDD65-DA2B-4F4E-9EAD-ED31DF28358A}"/>
              </a:ext>
            </a:extLst>
          </p:cNvPr>
          <p:cNvSpPr/>
          <p:nvPr/>
        </p:nvSpPr>
        <p:spPr>
          <a:xfrm>
            <a:off x="11064538" y="3157489"/>
            <a:ext cx="914400" cy="2069233"/>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72F26652-B5AD-4909-9E5C-2B06D3E003BB}"/>
              </a:ext>
            </a:extLst>
          </p:cNvPr>
          <p:cNvCxnSpPr>
            <a:cxnSpLocks/>
          </p:cNvCxnSpPr>
          <p:nvPr/>
        </p:nvCxnSpPr>
        <p:spPr>
          <a:xfrm flipV="1">
            <a:off x="8716396" y="2494256"/>
            <a:ext cx="1679356" cy="2047410"/>
          </a:xfrm>
          <a:prstGeom prst="line">
            <a:avLst/>
          </a:prstGeom>
          <a:ln w="19050"/>
        </p:spPr>
        <p:style>
          <a:lnRef idx="1">
            <a:schemeClr val="accent5"/>
          </a:lnRef>
          <a:fillRef idx="0">
            <a:schemeClr val="accent5"/>
          </a:fillRef>
          <a:effectRef idx="0">
            <a:schemeClr val="accent5"/>
          </a:effectRef>
          <a:fontRef idx="minor">
            <a:schemeClr val="tx1"/>
          </a:fontRef>
        </p:style>
      </p:cxnSp>
      <p:cxnSp>
        <p:nvCxnSpPr>
          <p:cNvPr id="107" name="Straight Connector 106">
            <a:extLst>
              <a:ext uri="{FF2B5EF4-FFF2-40B4-BE49-F238E27FC236}">
                <a16:creationId xmlns:a16="http://schemas.microsoft.com/office/drawing/2014/main" id="{BF5F4921-166D-4124-BA11-BD4F11E928AC}"/>
              </a:ext>
            </a:extLst>
          </p:cNvPr>
          <p:cNvCxnSpPr>
            <a:cxnSpLocks/>
          </p:cNvCxnSpPr>
          <p:nvPr/>
        </p:nvCxnSpPr>
        <p:spPr>
          <a:xfrm flipV="1">
            <a:off x="8708634" y="3178576"/>
            <a:ext cx="1694518" cy="73499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A6C0DD8-FCB4-4AD6-93D4-79FB5C45BF6F}"/>
              </a:ext>
            </a:extLst>
          </p:cNvPr>
          <p:cNvCxnSpPr>
            <a:cxnSpLocks/>
          </p:cNvCxnSpPr>
          <p:nvPr/>
        </p:nvCxnSpPr>
        <p:spPr>
          <a:xfrm>
            <a:off x="8693090" y="2479460"/>
            <a:ext cx="1732258" cy="144113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D6E4D37-0C3C-418A-BE60-84711637F9DC}"/>
              </a:ext>
            </a:extLst>
          </p:cNvPr>
          <p:cNvCxnSpPr>
            <a:cxnSpLocks/>
          </p:cNvCxnSpPr>
          <p:nvPr/>
        </p:nvCxnSpPr>
        <p:spPr>
          <a:xfrm flipH="1" flipV="1">
            <a:off x="8725650" y="1808827"/>
            <a:ext cx="1698684" cy="3431210"/>
          </a:xfrm>
          <a:prstGeom prst="line">
            <a:avLst/>
          </a:prstGeom>
          <a:ln w="19050"/>
        </p:spPr>
        <p:style>
          <a:lnRef idx="1">
            <a:schemeClr val="accent4"/>
          </a:lnRef>
          <a:fillRef idx="0">
            <a:schemeClr val="accent4"/>
          </a:fillRef>
          <a:effectRef idx="0">
            <a:schemeClr val="accent4"/>
          </a:effectRef>
          <a:fontRef idx="minor">
            <a:schemeClr val="tx1"/>
          </a:fontRef>
        </p:style>
      </p:cxnSp>
      <p:cxnSp>
        <p:nvCxnSpPr>
          <p:cNvPr id="115" name="Straight Connector 114">
            <a:extLst>
              <a:ext uri="{FF2B5EF4-FFF2-40B4-BE49-F238E27FC236}">
                <a16:creationId xmlns:a16="http://schemas.microsoft.com/office/drawing/2014/main" id="{167BFFCC-C61A-4F59-8CB5-D21FE2D21B03}"/>
              </a:ext>
            </a:extLst>
          </p:cNvPr>
          <p:cNvCxnSpPr>
            <a:cxnSpLocks/>
          </p:cNvCxnSpPr>
          <p:nvPr/>
        </p:nvCxnSpPr>
        <p:spPr>
          <a:xfrm flipH="1" flipV="1">
            <a:off x="8738584" y="3171178"/>
            <a:ext cx="1664568" cy="1383473"/>
          </a:xfrm>
          <a:prstGeom prst="line">
            <a:avLst/>
          </a:prstGeom>
          <a:ln w="28575">
            <a:solidFill>
              <a:srgbClr val="FFFF00"/>
            </a:solidFill>
          </a:ln>
        </p:spPr>
        <p:style>
          <a:lnRef idx="1">
            <a:schemeClr val="accent4"/>
          </a:lnRef>
          <a:fillRef idx="0">
            <a:schemeClr val="accent4"/>
          </a:fillRef>
          <a:effectRef idx="0">
            <a:schemeClr val="accent4"/>
          </a:effectRef>
          <a:fontRef idx="minor">
            <a:schemeClr val="tx1"/>
          </a:fontRef>
        </p:style>
      </p:cxnSp>
      <p:cxnSp>
        <p:nvCxnSpPr>
          <p:cNvPr id="121" name="Straight Connector 120">
            <a:extLst>
              <a:ext uri="{FF2B5EF4-FFF2-40B4-BE49-F238E27FC236}">
                <a16:creationId xmlns:a16="http://schemas.microsoft.com/office/drawing/2014/main" id="{D10BB6C6-EAD7-484F-BE69-664CF671690E}"/>
              </a:ext>
            </a:extLst>
          </p:cNvPr>
          <p:cNvCxnSpPr>
            <a:cxnSpLocks/>
          </p:cNvCxnSpPr>
          <p:nvPr/>
        </p:nvCxnSpPr>
        <p:spPr>
          <a:xfrm flipV="1">
            <a:off x="6372690" y="3185234"/>
            <a:ext cx="1725966" cy="136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7BBFF4B-14DF-4F46-80D4-7E68BD47BE7A}"/>
              </a:ext>
            </a:extLst>
          </p:cNvPr>
          <p:cNvCxnSpPr>
            <a:cxnSpLocks/>
          </p:cNvCxnSpPr>
          <p:nvPr/>
        </p:nvCxnSpPr>
        <p:spPr>
          <a:xfrm flipV="1">
            <a:off x="8708634" y="1816594"/>
            <a:ext cx="1701915" cy="3423443"/>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C0F0B849-FF3B-49BB-9D5B-B7CB5C797B46}"/>
              </a:ext>
            </a:extLst>
          </p:cNvPr>
          <p:cNvSpPr/>
          <p:nvPr/>
        </p:nvSpPr>
        <p:spPr>
          <a:xfrm>
            <a:off x="148681" y="5548540"/>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Keyboard</a:t>
            </a:r>
          </a:p>
        </p:txBody>
      </p:sp>
      <p:sp>
        <p:nvSpPr>
          <p:cNvPr id="132" name="Rectangle 131">
            <a:extLst>
              <a:ext uri="{FF2B5EF4-FFF2-40B4-BE49-F238E27FC236}">
                <a16:creationId xmlns:a16="http://schemas.microsoft.com/office/drawing/2014/main" id="{824BC3CE-A1FC-4E4E-81F5-1D85E24620BD}"/>
              </a:ext>
            </a:extLst>
          </p:cNvPr>
          <p:cNvSpPr/>
          <p:nvPr/>
        </p:nvSpPr>
        <p:spPr>
          <a:xfrm>
            <a:off x="1059760"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Lightboard</a:t>
            </a:r>
          </a:p>
        </p:txBody>
      </p:sp>
      <p:sp>
        <p:nvSpPr>
          <p:cNvPr id="133" name="Rectangle 132">
            <a:extLst>
              <a:ext uri="{FF2B5EF4-FFF2-40B4-BE49-F238E27FC236}">
                <a16:creationId xmlns:a16="http://schemas.microsoft.com/office/drawing/2014/main" id="{2D393EAD-5E21-4970-9C8C-9E4B2E5F3AD1}"/>
              </a:ext>
            </a:extLst>
          </p:cNvPr>
          <p:cNvSpPr/>
          <p:nvPr/>
        </p:nvSpPr>
        <p:spPr>
          <a:xfrm>
            <a:off x="430567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3</a:t>
            </a:r>
          </a:p>
        </p:txBody>
      </p:sp>
      <p:sp>
        <p:nvSpPr>
          <p:cNvPr id="134" name="Rectangle 133">
            <a:extLst>
              <a:ext uri="{FF2B5EF4-FFF2-40B4-BE49-F238E27FC236}">
                <a16:creationId xmlns:a16="http://schemas.microsoft.com/office/drawing/2014/main" id="{525AA33C-F56E-43CB-A4F6-221F968B0F50}"/>
              </a:ext>
            </a:extLst>
          </p:cNvPr>
          <p:cNvSpPr/>
          <p:nvPr/>
        </p:nvSpPr>
        <p:spPr>
          <a:xfrm>
            <a:off x="6669351"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2</a:t>
            </a:r>
          </a:p>
        </p:txBody>
      </p:sp>
      <p:sp>
        <p:nvSpPr>
          <p:cNvPr id="135" name="Rectangle 134">
            <a:extLst>
              <a:ext uri="{FF2B5EF4-FFF2-40B4-BE49-F238E27FC236}">
                <a16:creationId xmlns:a16="http://schemas.microsoft.com/office/drawing/2014/main" id="{021982EF-E372-4DA9-9410-040C0F09F812}"/>
              </a:ext>
            </a:extLst>
          </p:cNvPr>
          <p:cNvSpPr/>
          <p:nvPr/>
        </p:nvSpPr>
        <p:spPr>
          <a:xfrm>
            <a:off x="9196906" y="6010183"/>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Rotor 1</a:t>
            </a:r>
          </a:p>
        </p:txBody>
      </p:sp>
      <p:cxnSp>
        <p:nvCxnSpPr>
          <p:cNvPr id="139" name="Straight Arrow Connector 138">
            <a:extLst>
              <a:ext uri="{FF2B5EF4-FFF2-40B4-BE49-F238E27FC236}">
                <a16:creationId xmlns:a16="http://schemas.microsoft.com/office/drawing/2014/main" id="{6C2F2C57-AB88-4BD3-8CEC-C3BB1BA3304D}"/>
              </a:ext>
            </a:extLst>
          </p:cNvPr>
          <p:cNvCxnSpPr>
            <a:cxnSpLocks/>
            <a:stCxn id="132" idx="0"/>
            <a:endCxn id="18" idx="4"/>
          </p:cNvCxnSpPr>
          <p:nvPr/>
        </p:nvCxnSpPr>
        <p:spPr>
          <a:xfrm flipH="1" flipV="1">
            <a:off x="1651240" y="5498976"/>
            <a:ext cx="7027" cy="68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1FC381F-B3EA-4E89-B6F2-944594FD6956}"/>
              </a:ext>
            </a:extLst>
          </p:cNvPr>
          <p:cNvSpPr/>
          <p:nvPr/>
        </p:nvSpPr>
        <p:spPr>
          <a:xfrm>
            <a:off x="10687236" y="6010178"/>
            <a:ext cx="1118586"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Reflector</a:t>
            </a:r>
          </a:p>
        </p:txBody>
      </p:sp>
      <p:sp>
        <p:nvSpPr>
          <p:cNvPr id="78" name="Rectangle 77">
            <a:extLst>
              <a:ext uri="{FF2B5EF4-FFF2-40B4-BE49-F238E27FC236}">
                <a16:creationId xmlns:a16="http://schemas.microsoft.com/office/drawing/2014/main" id="{6EB39855-57FD-4D37-930B-3874BF470D45}"/>
              </a:ext>
            </a:extLst>
          </p:cNvPr>
          <p:cNvSpPr/>
          <p:nvPr/>
        </p:nvSpPr>
        <p:spPr>
          <a:xfrm>
            <a:off x="2458272" y="1393793"/>
            <a:ext cx="1042208" cy="43500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1C9C074-031B-44C7-B011-4FE16D0956B0}"/>
              </a:ext>
            </a:extLst>
          </p:cNvPr>
          <p:cNvSpPr/>
          <p:nvPr/>
        </p:nvSpPr>
        <p:spPr>
          <a:xfrm>
            <a:off x="2383462" y="6184035"/>
            <a:ext cx="1197013" cy="5326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Plugboard</a:t>
            </a:r>
          </a:p>
        </p:txBody>
      </p:sp>
      <p:cxnSp>
        <p:nvCxnSpPr>
          <p:cNvPr id="80" name="Straight Connector 79">
            <a:extLst>
              <a:ext uri="{FF2B5EF4-FFF2-40B4-BE49-F238E27FC236}">
                <a16:creationId xmlns:a16="http://schemas.microsoft.com/office/drawing/2014/main" id="{3F066C39-D0D6-42ED-939E-22E363C26910}"/>
              </a:ext>
            </a:extLst>
          </p:cNvPr>
          <p:cNvCxnSpPr>
            <a:cxnSpLocks/>
          </p:cNvCxnSpPr>
          <p:nvPr/>
        </p:nvCxnSpPr>
        <p:spPr>
          <a:xfrm>
            <a:off x="2444456" y="1808827"/>
            <a:ext cx="1056024" cy="20869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8A181C7-10F2-4587-8F82-D46DCACC0B49}"/>
              </a:ext>
            </a:extLst>
          </p:cNvPr>
          <p:cNvCxnSpPr>
            <a:cxnSpLocks/>
          </p:cNvCxnSpPr>
          <p:nvPr/>
        </p:nvCxnSpPr>
        <p:spPr>
          <a:xfrm flipH="1">
            <a:off x="2457258" y="1802165"/>
            <a:ext cx="1022810" cy="20603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0C31604-71C4-4262-9E57-C8FC174C9E70}"/>
              </a:ext>
            </a:extLst>
          </p:cNvPr>
          <p:cNvCxnSpPr>
            <a:cxnSpLocks/>
          </p:cNvCxnSpPr>
          <p:nvPr/>
        </p:nvCxnSpPr>
        <p:spPr>
          <a:xfrm flipH="1">
            <a:off x="2456244" y="4554651"/>
            <a:ext cx="1059033" cy="7112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26D50C-E686-4E98-80A9-37F09734F4BD}"/>
              </a:ext>
            </a:extLst>
          </p:cNvPr>
          <p:cNvCxnSpPr>
            <a:cxnSpLocks/>
          </p:cNvCxnSpPr>
          <p:nvPr/>
        </p:nvCxnSpPr>
        <p:spPr>
          <a:xfrm>
            <a:off x="2456244" y="4554652"/>
            <a:ext cx="1059033" cy="6803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6AE1586-1563-46CF-A11B-29F38B897B53}"/>
              </a:ext>
            </a:extLst>
          </p:cNvPr>
          <p:cNvSpPr/>
          <p:nvPr/>
        </p:nvSpPr>
        <p:spPr>
          <a:xfrm>
            <a:off x="2383462" y="206600"/>
            <a:ext cx="4487855" cy="954107"/>
          </a:xfrm>
          <a:prstGeom prst="rect">
            <a:avLst/>
          </a:prstGeom>
          <a:noFill/>
        </p:spPr>
        <p:txBody>
          <a:bodyPr wrap="square" lIns="91440" tIns="45720" rIns="91440" bIns="45720">
            <a:spAutoFit/>
          </a:bodyPr>
          <a:lstStyle/>
          <a:p>
            <a:r>
              <a:rPr lang="en-US" sz="2800" b="0" cap="none" spc="0" dirty="0">
                <a:ln w="0"/>
                <a:solidFill>
                  <a:schemeClr val="tx1"/>
                </a:solidFill>
                <a:effectLst>
                  <a:outerShdw blurRad="38100" dist="19050" dir="2700000" algn="tl" rotWithShape="0">
                    <a:schemeClr val="dk1">
                      <a:alpha val="40000"/>
                    </a:schemeClr>
                  </a:outerShdw>
                </a:effectLst>
              </a:rPr>
              <a:t>Plaintext    : AAEFAD </a:t>
            </a:r>
          </a:p>
          <a:p>
            <a:r>
              <a:rPr lang="en-US" sz="2800" b="0" cap="none" spc="0" dirty="0">
                <a:ln w="0"/>
                <a:solidFill>
                  <a:schemeClr val="tx1"/>
                </a:solidFill>
                <a:effectLst>
                  <a:outerShdw blurRad="38100" dist="19050" dir="2700000" algn="tl" rotWithShape="0">
                    <a:schemeClr val="dk1">
                      <a:alpha val="40000"/>
                    </a:schemeClr>
                  </a:outerShdw>
                </a:effectLst>
              </a:rPr>
              <a:t>Ciphertext : FCBEFC</a:t>
            </a:r>
          </a:p>
        </p:txBody>
      </p:sp>
    </p:spTree>
    <p:extLst>
      <p:ext uri="{BB962C8B-B14F-4D97-AF65-F5344CB8AC3E}">
        <p14:creationId xmlns:p14="http://schemas.microsoft.com/office/powerpoint/2010/main" val="1099162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86A3230-A9D9-433A-807C-BFFA90370DA1}"/>
              </a:ext>
            </a:extLst>
          </p:cNvPr>
          <p:cNvSpPr>
            <a:spLocks noGrp="1"/>
          </p:cNvSpPr>
          <p:nvPr>
            <p:ph type="title"/>
          </p:nvPr>
        </p:nvSpPr>
        <p:spPr>
          <a:xfrm>
            <a:off x="6739465" y="637762"/>
            <a:ext cx="4305889" cy="3570580"/>
          </a:xfrm>
        </p:spPr>
        <p:txBody>
          <a:bodyPr vert="horz" lIns="91440" tIns="45720" rIns="91440" bIns="45720" rtlCol="0" anchor="t">
            <a:normAutofit/>
          </a:bodyPr>
          <a:lstStyle/>
          <a:p>
            <a:pPr algn="l" rtl="0"/>
            <a:r>
              <a:rPr lang="en-US" sz="6600" b="1" i="1"/>
              <a:t>Paper Enigma Machine</a:t>
            </a:r>
          </a:p>
        </p:txBody>
      </p:sp>
      <p:pic>
        <p:nvPicPr>
          <p:cNvPr id="4" name="מציין מיקום תוכן 3" descr="תמונה שמכילה צילום מסך&#10;&#10;התיאור נוצר באופן אוטומטי">
            <a:extLst>
              <a:ext uri="{FF2B5EF4-FFF2-40B4-BE49-F238E27FC236}">
                <a16:creationId xmlns:a16="http://schemas.microsoft.com/office/drawing/2014/main" id="{AA090090-5FC1-4B45-8DB3-35C5F6AF602E}"/>
              </a:ext>
            </a:extLst>
          </p:cNvPr>
          <p:cNvPicPr>
            <a:picLocks noGrp="1" noChangeAspect="1"/>
          </p:cNvPicPr>
          <p:nvPr>
            <p:ph idx="1"/>
          </p:nvPr>
        </p:nvPicPr>
        <p:blipFill rotWithShape="1">
          <a:blip r:embed="rId3"/>
          <a:srcRect r="1189" b="1"/>
          <a:stretch/>
        </p:blipFill>
        <p:spPr>
          <a:xfrm>
            <a:off x="1155546" y="637762"/>
            <a:ext cx="4284407" cy="5576770"/>
          </a:xfrm>
          <a:prstGeom prst="rect">
            <a:avLst/>
          </a:prstGeom>
        </p:spPr>
      </p:pic>
    </p:spTree>
    <p:extLst>
      <p:ext uri="{BB962C8B-B14F-4D97-AF65-F5344CB8AC3E}">
        <p14:creationId xmlns:p14="http://schemas.microsoft.com/office/powerpoint/2010/main" val="1045051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7684A3-7226-4EF4-91C8-0E70363DA8B0}"/>
              </a:ext>
            </a:extLst>
          </p:cNvPr>
          <p:cNvSpPr>
            <a:spLocks noGrp="1"/>
          </p:cNvSpPr>
          <p:nvPr>
            <p:ph type="title"/>
          </p:nvPr>
        </p:nvSpPr>
        <p:spPr/>
        <p:txBody>
          <a:bodyPr/>
          <a:lstStyle/>
          <a:p>
            <a:pPr algn="ctr"/>
            <a:r>
              <a:rPr lang="en-US" b="1" u="sng" dirty="0"/>
              <a:t>Keys</a:t>
            </a:r>
            <a:endParaRPr lang="he-IL" b="1" u="sng" dirty="0"/>
          </a:p>
        </p:txBody>
      </p:sp>
      <p:sp>
        <p:nvSpPr>
          <p:cNvPr id="3" name="מציין מיקום תוכן 2">
            <a:extLst>
              <a:ext uri="{FF2B5EF4-FFF2-40B4-BE49-F238E27FC236}">
                <a16:creationId xmlns:a16="http://schemas.microsoft.com/office/drawing/2014/main" id="{729C9171-C44D-4BAE-9D89-7FE78850E08E}"/>
              </a:ext>
            </a:extLst>
          </p:cNvPr>
          <p:cNvSpPr>
            <a:spLocks noGrp="1"/>
          </p:cNvSpPr>
          <p:nvPr>
            <p:ph idx="1"/>
          </p:nvPr>
        </p:nvSpPr>
        <p:spPr>
          <a:xfrm>
            <a:off x="838200" y="1825625"/>
            <a:ext cx="10515600" cy="4351338"/>
          </a:xfrm>
        </p:spPr>
        <p:txBody>
          <a:bodyPr>
            <a:normAutofit fontScale="92500" lnSpcReduction="10000"/>
          </a:bodyPr>
          <a:lstStyle/>
          <a:p>
            <a:pPr lvl="0" algn="l" rtl="0">
              <a:lnSpc>
                <a:spcPct val="100000"/>
              </a:lnSpc>
              <a:spcBef>
                <a:spcPts val="0"/>
              </a:spcBef>
              <a:buClr>
                <a:srgbClr val="B71E42"/>
              </a:buClr>
              <a:buSzPct val="100000"/>
              <a:defRPr/>
            </a:pPr>
            <a:r>
              <a:rPr lang="en" dirty="0">
                <a:solidFill>
                  <a:prstClr val="black"/>
                </a:solidFill>
                <a:latin typeface="Trebuchet MS"/>
                <a:ea typeface="Trebuchet MS"/>
                <a:cs typeface="Trebuchet MS"/>
                <a:sym typeface="Trebuchet MS"/>
              </a:rPr>
              <a:t>Choosing the rotors </a:t>
            </a:r>
            <a:r>
              <a:rPr lang="en-US" dirty="0">
                <a:solidFill>
                  <a:prstClr val="black"/>
                </a:solidFill>
                <a:latin typeface="Gill Sans MT" panose="020B0502020104020203"/>
              </a:rPr>
              <a:t>:</a:t>
            </a:r>
          </a:p>
          <a:p>
            <a:pPr lvl="0" algn="l" rtl="0">
              <a:lnSpc>
                <a:spcPct val="100000"/>
              </a:lnSpc>
              <a:spcBef>
                <a:spcPts val="0"/>
              </a:spcBef>
              <a:buClr>
                <a:srgbClr val="B71E42"/>
              </a:buClr>
              <a:buSzPct val="100000"/>
              <a:defRPr/>
            </a:pPr>
            <a:endParaRPr lang="en-US" dirty="0">
              <a:solidFill>
                <a:prstClr val="black"/>
              </a:solidFill>
              <a:latin typeface="Gill Sans MT" panose="020B0502020104020203"/>
            </a:endParaRPr>
          </a:p>
          <a:p>
            <a:pPr marL="285750" lvl="0" indent="-285750" algn="l" rtl="0">
              <a:lnSpc>
                <a:spcPct val="100000"/>
              </a:lnSpc>
              <a:buClr>
                <a:srgbClr val="B71E42"/>
              </a:buClr>
              <a:buSzPct val="100000"/>
              <a:defRPr/>
            </a:pPr>
            <a:r>
              <a:rPr lang="en" dirty="0">
                <a:solidFill>
                  <a:prstClr val="black"/>
                </a:solidFill>
                <a:latin typeface="Gill Sans MT" panose="020B0502020104020203"/>
              </a:rPr>
              <a:t>Position of the rotors </a:t>
            </a:r>
            <a:r>
              <a:rPr lang="en-US" dirty="0">
                <a:solidFill>
                  <a:prstClr val="black"/>
                </a:solidFill>
                <a:latin typeface="Gill Sans MT" panose="020B0502020104020203"/>
              </a:rPr>
              <a:t>:</a:t>
            </a:r>
          </a:p>
          <a:p>
            <a:pPr marL="0" lvl="0" indent="0" algn="l" rtl="0">
              <a:lnSpc>
                <a:spcPct val="100000"/>
              </a:lnSpc>
              <a:buClr>
                <a:srgbClr val="B71E42"/>
              </a:buClr>
              <a:buSzPct val="100000"/>
              <a:buNone/>
              <a:defRPr/>
            </a:pPr>
            <a:endParaRPr lang="en-US" dirty="0">
              <a:solidFill>
                <a:prstClr val="black"/>
              </a:solidFill>
              <a:latin typeface="Gill Sans MT" panose="020B0502020104020203"/>
            </a:endParaRPr>
          </a:p>
          <a:p>
            <a:pPr marL="0" lvl="0" indent="0" algn="l" rtl="0">
              <a:lnSpc>
                <a:spcPct val="100000"/>
              </a:lnSpc>
              <a:buClr>
                <a:srgbClr val="B71E42"/>
              </a:buClr>
              <a:buSzPct val="100000"/>
              <a:buNone/>
              <a:defRPr/>
            </a:pPr>
            <a:endParaRPr lang="en-US" dirty="0">
              <a:solidFill>
                <a:prstClr val="black"/>
              </a:solidFill>
              <a:latin typeface="Gill Sans MT" panose="020B0502020104020203"/>
            </a:endParaRPr>
          </a:p>
          <a:p>
            <a:pPr marL="285750" lvl="0" indent="-285750" algn="l" rtl="0">
              <a:lnSpc>
                <a:spcPct val="100000"/>
              </a:lnSpc>
              <a:buClr>
                <a:srgbClr val="B71E42"/>
              </a:buClr>
              <a:buSzPct val="100000"/>
              <a:defRPr/>
            </a:pPr>
            <a:r>
              <a:rPr lang="en-US" dirty="0">
                <a:solidFill>
                  <a:prstClr val="black"/>
                </a:solidFill>
                <a:latin typeface="Gill Sans MT" panose="020B0502020104020203"/>
              </a:rPr>
              <a:t>Plugboard Boot:</a:t>
            </a:r>
          </a:p>
          <a:p>
            <a:pPr marL="285750" lvl="0" indent="-285750" algn="l" rtl="0">
              <a:lnSpc>
                <a:spcPct val="100000"/>
              </a:lnSpc>
              <a:buClr>
                <a:srgbClr val="B71E42"/>
              </a:buClr>
              <a:buSzPct val="100000"/>
              <a:defRPr/>
            </a:pPr>
            <a:endParaRPr lang="en-US" dirty="0">
              <a:solidFill>
                <a:prstClr val="black"/>
              </a:solidFill>
              <a:latin typeface="Gill Sans MT" panose="020B0502020104020203"/>
            </a:endParaRPr>
          </a:p>
          <a:p>
            <a:pPr marL="285750" lvl="0" indent="-285750" algn="l" rtl="0">
              <a:lnSpc>
                <a:spcPct val="100000"/>
              </a:lnSpc>
              <a:buClr>
                <a:srgbClr val="B71E42"/>
              </a:buClr>
              <a:buSzPct val="100000"/>
              <a:defRPr/>
            </a:pPr>
            <a:endParaRPr lang="en-US" dirty="0">
              <a:solidFill>
                <a:srgbClr val="222222"/>
              </a:solidFill>
              <a:latin typeface="Gill Sans MT" panose="020B0502020104020203"/>
            </a:endParaRPr>
          </a:p>
          <a:p>
            <a:pPr marL="0" lvl="0" indent="0" algn="l" rtl="0">
              <a:lnSpc>
                <a:spcPct val="100000"/>
              </a:lnSpc>
              <a:buClr>
                <a:srgbClr val="B71E42"/>
              </a:buClr>
              <a:buSzPct val="100000"/>
              <a:buNone/>
              <a:defRPr/>
            </a:pPr>
            <a:r>
              <a:rPr lang="en-US" dirty="0">
                <a:solidFill>
                  <a:srgbClr val="222222"/>
                </a:solidFill>
                <a:latin typeface="Gill Sans MT" panose="020B0502020104020203"/>
              </a:rPr>
              <a:t>Total options to initialize the machine: 158,962,555,217,800,000,000 ≈ 2</a:t>
            </a:r>
            <a:r>
              <a:rPr lang="en-US" baseline="30000" dirty="0">
                <a:solidFill>
                  <a:srgbClr val="222222"/>
                </a:solidFill>
                <a:latin typeface="Gill Sans MT" panose="020B0502020104020203"/>
              </a:rPr>
              <a:t>67</a:t>
            </a:r>
            <a:endParaRPr lang="en-US" baseline="30000" dirty="0">
              <a:solidFill>
                <a:prstClr val="black"/>
              </a:solidFill>
              <a:latin typeface="Gill Sans MT" panose="020B0502020104020203"/>
            </a:endParaRPr>
          </a:p>
          <a:p>
            <a:pPr algn="l" rtl="0"/>
            <a:endParaRPr lang="he-IL" dirty="0"/>
          </a:p>
        </p:txBody>
      </p:sp>
      <p:pic>
        <p:nvPicPr>
          <p:cNvPr id="4" name="Google Shape;59;p13">
            <a:extLst>
              <a:ext uri="{FF2B5EF4-FFF2-40B4-BE49-F238E27FC236}">
                <a16:creationId xmlns:a16="http://schemas.microsoft.com/office/drawing/2014/main" id="{042B31DB-0951-4CE0-BDA7-6F76104DE1CD}"/>
              </a:ext>
            </a:extLst>
          </p:cNvPr>
          <p:cNvPicPr preferRelativeResize="0"/>
          <p:nvPr/>
        </p:nvPicPr>
        <p:blipFill rotWithShape="1">
          <a:blip r:embed="rId3">
            <a:alphaModFix/>
          </a:blip>
          <a:srcRect l="34651" t="8225" r="41038" b="85343"/>
          <a:stretch/>
        </p:blipFill>
        <p:spPr>
          <a:xfrm>
            <a:off x="4265327" y="1825625"/>
            <a:ext cx="3302107" cy="539934"/>
          </a:xfrm>
          <a:prstGeom prst="rect">
            <a:avLst/>
          </a:prstGeom>
          <a:noFill/>
          <a:ln>
            <a:noFill/>
          </a:ln>
        </p:spPr>
      </p:pic>
      <p:pic>
        <p:nvPicPr>
          <p:cNvPr id="5" name="Google Shape;60;p13">
            <a:extLst>
              <a:ext uri="{FF2B5EF4-FFF2-40B4-BE49-F238E27FC236}">
                <a16:creationId xmlns:a16="http://schemas.microsoft.com/office/drawing/2014/main" id="{5A8AE4A0-15FB-471B-827F-0EAF2E281D63}"/>
              </a:ext>
            </a:extLst>
          </p:cNvPr>
          <p:cNvPicPr preferRelativeResize="0"/>
          <p:nvPr/>
        </p:nvPicPr>
        <p:blipFill rotWithShape="1">
          <a:blip r:embed="rId4">
            <a:alphaModFix/>
          </a:blip>
          <a:srcRect l="28031" t="25439" r="33501" b="66573"/>
          <a:stretch/>
        </p:blipFill>
        <p:spPr>
          <a:xfrm>
            <a:off x="4461275" y="2598470"/>
            <a:ext cx="4731896" cy="588331"/>
          </a:xfrm>
          <a:prstGeom prst="rect">
            <a:avLst/>
          </a:prstGeom>
          <a:noFill/>
          <a:ln>
            <a:noFill/>
          </a:ln>
        </p:spPr>
      </p:pic>
      <p:pic>
        <p:nvPicPr>
          <p:cNvPr id="6" name="Google Shape;61;p13">
            <a:extLst>
              <a:ext uri="{FF2B5EF4-FFF2-40B4-BE49-F238E27FC236}">
                <a16:creationId xmlns:a16="http://schemas.microsoft.com/office/drawing/2014/main" id="{31125B3A-F9F5-4BB0-B4AF-ADC1FADD8823}"/>
              </a:ext>
            </a:extLst>
          </p:cNvPr>
          <p:cNvPicPr preferRelativeResize="0"/>
          <p:nvPr/>
        </p:nvPicPr>
        <p:blipFill rotWithShape="1">
          <a:blip r:embed="rId4">
            <a:alphaModFix/>
          </a:blip>
          <a:srcRect l="36534" t="43387" r="42502" b="41218"/>
          <a:stretch/>
        </p:blipFill>
        <p:spPr>
          <a:xfrm>
            <a:off x="3542021" y="3785382"/>
            <a:ext cx="2504992" cy="939100"/>
          </a:xfrm>
          <a:prstGeom prst="rect">
            <a:avLst/>
          </a:prstGeom>
          <a:noFill/>
          <a:ln>
            <a:noFill/>
          </a:ln>
        </p:spPr>
      </p:pic>
    </p:spTree>
    <p:extLst>
      <p:ext uri="{BB962C8B-B14F-4D97-AF65-F5344CB8AC3E}">
        <p14:creationId xmlns:p14="http://schemas.microsoft.com/office/powerpoint/2010/main" val="1285183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E8DC5C-8109-47E9-A4E2-B7F9BC10F24D}"/>
              </a:ext>
            </a:extLst>
          </p:cNvPr>
          <p:cNvSpPr>
            <a:spLocks noGrp="1"/>
          </p:cNvSpPr>
          <p:nvPr>
            <p:ph type="title"/>
          </p:nvPr>
        </p:nvSpPr>
        <p:spPr/>
        <p:txBody>
          <a:bodyPr/>
          <a:lstStyle/>
          <a:p>
            <a:pPr algn="ctr"/>
            <a:r>
              <a:rPr lang="en-US" b="1" u="sng" dirty="0"/>
              <a:t>Unhidden Messages</a:t>
            </a:r>
            <a:endParaRPr lang="he-IL" b="1" u="sng" dirty="0"/>
          </a:p>
        </p:txBody>
      </p:sp>
      <p:sp>
        <p:nvSpPr>
          <p:cNvPr id="3" name="מציין מיקום תוכן 2">
            <a:extLst>
              <a:ext uri="{FF2B5EF4-FFF2-40B4-BE49-F238E27FC236}">
                <a16:creationId xmlns:a16="http://schemas.microsoft.com/office/drawing/2014/main" id="{8F17D5BB-48B7-46E4-86FB-126835EBD3F7}"/>
              </a:ext>
            </a:extLst>
          </p:cNvPr>
          <p:cNvSpPr>
            <a:spLocks noGrp="1"/>
          </p:cNvSpPr>
          <p:nvPr>
            <p:ph idx="1"/>
          </p:nvPr>
        </p:nvSpPr>
        <p:spPr/>
        <p:txBody>
          <a:bodyPr/>
          <a:lstStyle/>
          <a:p>
            <a:pPr lvl="0" algn="l" rtl="0">
              <a:lnSpc>
                <a:spcPct val="100000"/>
              </a:lnSpc>
              <a:spcBef>
                <a:spcPts val="0"/>
              </a:spcBef>
            </a:pPr>
            <a:r>
              <a:rPr lang="en-US" dirty="0"/>
              <a:t>As we learned:</a:t>
            </a:r>
          </a:p>
          <a:p>
            <a:pPr marL="0" indent="0" algn="l" rtl="0">
              <a:lnSpc>
                <a:spcPct val="100000"/>
              </a:lnSpc>
              <a:spcBef>
                <a:spcPts val="0"/>
              </a:spcBef>
              <a:buNone/>
            </a:pPr>
            <a:endParaRPr lang="en-US" dirty="0"/>
          </a:p>
          <a:p>
            <a:pPr algn="l" rtl="0">
              <a:lnSpc>
                <a:spcPct val="100000"/>
              </a:lnSpc>
              <a:spcBef>
                <a:spcPts val="0"/>
              </a:spcBef>
            </a:pPr>
            <a:endParaRPr lang="en-US" dirty="0"/>
          </a:p>
          <a:p>
            <a:pPr marL="285750" lvl="0" indent="-285750" algn="l" rtl="0">
              <a:lnSpc>
                <a:spcPct val="100000"/>
              </a:lnSpc>
            </a:pPr>
            <a:endParaRPr lang="en-US" dirty="0">
              <a:solidFill>
                <a:srgbClr val="222222"/>
              </a:solidFill>
            </a:endParaRPr>
          </a:p>
          <a:p>
            <a:pPr marL="285750" lvl="0" indent="-285750" algn="l" rtl="0">
              <a:lnSpc>
                <a:spcPct val="100000"/>
              </a:lnSpc>
            </a:pPr>
            <a:endParaRPr lang="en-US" dirty="0">
              <a:solidFill>
                <a:srgbClr val="222222"/>
              </a:solidFill>
            </a:endParaRPr>
          </a:p>
          <a:p>
            <a:pPr marL="285750" lvl="0" indent="-285750" algn="l" rtl="0">
              <a:lnSpc>
                <a:spcPct val="100000"/>
              </a:lnSpc>
            </a:pPr>
            <a:r>
              <a:rPr lang="en-US" dirty="0">
                <a:solidFill>
                  <a:srgbClr val="222222"/>
                </a:solidFill>
              </a:rPr>
              <a:t>The Enigma machine design ensures that no character will be encrypted to itself:</a:t>
            </a:r>
          </a:p>
          <a:p>
            <a:pPr algn="l" rtl="0"/>
            <a:endParaRPr lang="he-IL" dirty="0"/>
          </a:p>
        </p:txBody>
      </p:sp>
      <p:pic>
        <p:nvPicPr>
          <p:cNvPr id="4" name="Google Shape;68;p14">
            <a:extLst>
              <a:ext uri="{FF2B5EF4-FFF2-40B4-BE49-F238E27FC236}">
                <a16:creationId xmlns:a16="http://schemas.microsoft.com/office/drawing/2014/main" id="{CB55DA93-0FB6-4059-93A4-B73704EE3D64}"/>
              </a:ext>
            </a:extLst>
          </p:cNvPr>
          <p:cNvPicPr preferRelativeResize="0"/>
          <p:nvPr/>
        </p:nvPicPr>
        <p:blipFill rotWithShape="1">
          <a:blip r:embed="rId3">
            <a:alphaModFix/>
          </a:blip>
          <a:srcRect l="34774" t="8424" r="31477" b="77688"/>
          <a:stretch/>
        </p:blipFill>
        <p:spPr>
          <a:xfrm>
            <a:off x="4256479" y="2595773"/>
            <a:ext cx="3048091" cy="833227"/>
          </a:xfrm>
          <a:prstGeom prst="rect">
            <a:avLst/>
          </a:prstGeom>
          <a:noFill/>
          <a:ln>
            <a:noFill/>
          </a:ln>
        </p:spPr>
      </p:pic>
      <p:pic>
        <p:nvPicPr>
          <p:cNvPr id="5" name="Google Shape;70;p14">
            <a:extLst>
              <a:ext uri="{FF2B5EF4-FFF2-40B4-BE49-F238E27FC236}">
                <a16:creationId xmlns:a16="http://schemas.microsoft.com/office/drawing/2014/main" id="{6FBF718C-5A49-4D50-A3C9-27D5F9339F0A}"/>
              </a:ext>
            </a:extLst>
          </p:cNvPr>
          <p:cNvPicPr preferRelativeResize="0"/>
          <p:nvPr/>
        </p:nvPicPr>
        <p:blipFill rotWithShape="1">
          <a:blip r:embed="rId3">
            <a:alphaModFix/>
          </a:blip>
          <a:srcRect l="37216" t="72085" r="32863" b="13276"/>
          <a:stretch/>
        </p:blipFill>
        <p:spPr>
          <a:xfrm>
            <a:off x="4388995" y="5251831"/>
            <a:ext cx="3095189" cy="925132"/>
          </a:xfrm>
          <a:prstGeom prst="rect">
            <a:avLst/>
          </a:prstGeom>
          <a:noFill/>
          <a:ln>
            <a:noFill/>
          </a:ln>
        </p:spPr>
      </p:pic>
    </p:spTree>
    <p:extLst>
      <p:ext uri="{BB962C8B-B14F-4D97-AF65-F5344CB8AC3E}">
        <p14:creationId xmlns:p14="http://schemas.microsoft.com/office/powerpoint/2010/main" val="2608607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CC71E2-8EED-4074-B034-7A3604E128A5}"/>
              </a:ext>
            </a:extLst>
          </p:cNvPr>
          <p:cNvSpPr>
            <a:spLocks noGrp="1"/>
          </p:cNvSpPr>
          <p:nvPr>
            <p:ph type="title"/>
          </p:nvPr>
        </p:nvSpPr>
        <p:spPr/>
        <p:txBody>
          <a:bodyPr/>
          <a:lstStyle/>
          <a:p>
            <a:pPr algn="ctr"/>
            <a:r>
              <a:rPr lang="en-US" b="1" u="sng" dirty="0"/>
              <a:t>Security Weaknesses</a:t>
            </a:r>
            <a:endParaRPr lang="he-IL" b="1" u="sng" dirty="0"/>
          </a:p>
        </p:txBody>
      </p:sp>
      <p:sp>
        <p:nvSpPr>
          <p:cNvPr id="3" name="מציין מיקום תוכן 2">
            <a:extLst>
              <a:ext uri="{FF2B5EF4-FFF2-40B4-BE49-F238E27FC236}">
                <a16:creationId xmlns:a16="http://schemas.microsoft.com/office/drawing/2014/main" id="{5488FDEA-0BBE-4E19-9D70-0E23E6CF0D94}"/>
              </a:ext>
            </a:extLst>
          </p:cNvPr>
          <p:cNvSpPr>
            <a:spLocks noGrp="1"/>
          </p:cNvSpPr>
          <p:nvPr>
            <p:ph idx="1"/>
          </p:nvPr>
        </p:nvSpPr>
        <p:spPr/>
        <p:txBody>
          <a:bodyPr/>
          <a:lstStyle/>
          <a:p>
            <a:pPr lvl="0" algn="l" rtl="0"/>
            <a:r>
              <a:rPr lang="en-US" dirty="0">
                <a:solidFill>
                  <a:schemeClr val="dk1"/>
                </a:solidFill>
                <a:latin typeface="Trebuchet MS"/>
                <a:ea typeface="Trebuchet MS"/>
                <a:cs typeface="Trebuchet MS"/>
                <a:sym typeface="Trebuchet MS"/>
              </a:rPr>
              <a:t>A </a:t>
            </a:r>
            <a:r>
              <a:rPr lang="en-US" dirty="0">
                <a:solidFill>
                  <a:schemeClr val="dk1"/>
                </a:solidFill>
                <a:ea typeface="Trebuchet MS"/>
                <a:cs typeface="Trebuchet MS"/>
                <a:sym typeface="Trebuchet MS"/>
              </a:rPr>
              <a:t>character</a:t>
            </a:r>
            <a:r>
              <a:rPr lang="en-US" dirty="0">
                <a:solidFill>
                  <a:schemeClr val="dk1"/>
                </a:solidFill>
                <a:latin typeface="Trebuchet MS"/>
                <a:ea typeface="Trebuchet MS"/>
                <a:cs typeface="Trebuchet MS"/>
                <a:sym typeface="Trebuchet MS"/>
              </a:rPr>
              <a:t> can never be encrypted to itself:</a:t>
            </a:r>
          </a:p>
          <a:p>
            <a:pPr lvl="0" algn="l" rtl="0"/>
            <a:endParaRPr lang="en-US" dirty="0"/>
          </a:p>
          <a:p>
            <a:pPr lvl="0" algn="l" rtl="0"/>
            <a:r>
              <a:rPr lang="en-US" dirty="0">
                <a:solidFill>
                  <a:schemeClr val="dk1"/>
                </a:solidFill>
                <a:latin typeface="Trebuchet MS"/>
                <a:ea typeface="Trebuchet MS"/>
                <a:cs typeface="Trebuchet MS"/>
                <a:sym typeface="Trebuchet MS"/>
              </a:rPr>
              <a:t>Decryption is performed as the encryption:</a:t>
            </a:r>
          </a:p>
          <a:p>
            <a:pPr lvl="0" algn="l" rtl="0"/>
            <a:endParaRPr lang="en-US" dirty="0">
              <a:solidFill>
                <a:schemeClr val="dk1"/>
              </a:solidFill>
              <a:latin typeface="Trebuchet MS"/>
              <a:ea typeface="Trebuchet MS"/>
              <a:cs typeface="Trebuchet MS"/>
              <a:sym typeface="Trebuchet MS"/>
            </a:endParaRPr>
          </a:p>
          <a:p>
            <a:pPr lvl="0" algn="l" rtl="0"/>
            <a:r>
              <a:rPr lang="en-US" dirty="0">
                <a:solidFill>
                  <a:schemeClr val="dk1"/>
                </a:solidFill>
                <a:latin typeface="Trebuchet MS"/>
                <a:ea typeface="Trebuchet MS"/>
                <a:cs typeface="Trebuchet MS"/>
                <a:sym typeface="Trebuchet MS"/>
              </a:rPr>
              <a:t>Before moving to the next rotor the rightest rotor must rotate a certain number of times.</a:t>
            </a:r>
          </a:p>
          <a:p>
            <a:pPr lvl="0" algn="l" rtl="0"/>
            <a:endParaRPr lang="en-US" dirty="0">
              <a:solidFill>
                <a:schemeClr val="dk1"/>
              </a:solidFill>
              <a:latin typeface="Trebuchet MS"/>
              <a:ea typeface="Trebuchet MS"/>
              <a:cs typeface="Trebuchet MS"/>
              <a:sym typeface="Trebuchet MS"/>
            </a:endParaRPr>
          </a:p>
          <a:p>
            <a:pPr marL="0" lvl="0" indent="0" algn="l" rtl="0">
              <a:buNone/>
            </a:pPr>
            <a:endParaRPr lang="en-US" dirty="0">
              <a:solidFill>
                <a:schemeClr val="dk1"/>
              </a:solidFill>
              <a:latin typeface="Trebuchet MS"/>
              <a:ea typeface="Trebuchet MS"/>
              <a:cs typeface="Trebuchet MS"/>
              <a:sym typeface="Trebuchet MS"/>
            </a:endParaRPr>
          </a:p>
          <a:p>
            <a:pPr algn="l" rtl="0"/>
            <a:endParaRPr lang="he-IL" dirty="0"/>
          </a:p>
        </p:txBody>
      </p:sp>
      <p:pic>
        <p:nvPicPr>
          <p:cNvPr id="4" name="Google Shape;77;p15">
            <a:extLst>
              <a:ext uri="{FF2B5EF4-FFF2-40B4-BE49-F238E27FC236}">
                <a16:creationId xmlns:a16="http://schemas.microsoft.com/office/drawing/2014/main" id="{7B5DCA77-824C-415E-96BE-58135D4890AC}"/>
              </a:ext>
            </a:extLst>
          </p:cNvPr>
          <p:cNvPicPr preferRelativeResize="0"/>
          <p:nvPr/>
        </p:nvPicPr>
        <p:blipFill rotWithShape="1">
          <a:blip r:embed="rId3">
            <a:alphaModFix/>
          </a:blip>
          <a:srcRect l="30330" t="6689" r="39427" b="73389"/>
          <a:stretch/>
        </p:blipFill>
        <p:spPr>
          <a:xfrm>
            <a:off x="8382279" y="1707017"/>
            <a:ext cx="2313048" cy="695373"/>
          </a:xfrm>
          <a:prstGeom prst="rect">
            <a:avLst/>
          </a:prstGeom>
          <a:noFill/>
          <a:ln>
            <a:noFill/>
          </a:ln>
        </p:spPr>
      </p:pic>
      <p:pic>
        <p:nvPicPr>
          <p:cNvPr id="5" name="Google Shape;79;p15">
            <a:extLst>
              <a:ext uri="{FF2B5EF4-FFF2-40B4-BE49-F238E27FC236}">
                <a16:creationId xmlns:a16="http://schemas.microsoft.com/office/drawing/2014/main" id="{A8835C4C-923C-4116-B66A-18221EDD1D0C}"/>
              </a:ext>
            </a:extLst>
          </p:cNvPr>
          <p:cNvPicPr preferRelativeResize="0"/>
          <p:nvPr/>
        </p:nvPicPr>
        <p:blipFill rotWithShape="1">
          <a:blip r:embed="rId3">
            <a:alphaModFix/>
          </a:blip>
          <a:srcRect l="14994" t="72993" r="25360" b="7087"/>
          <a:stretch/>
        </p:blipFill>
        <p:spPr>
          <a:xfrm>
            <a:off x="8140108" y="2766285"/>
            <a:ext cx="4022153" cy="695373"/>
          </a:xfrm>
          <a:prstGeom prst="rect">
            <a:avLst/>
          </a:prstGeom>
          <a:noFill/>
          <a:ln>
            <a:noFill/>
          </a:ln>
        </p:spPr>
      </p:pic>
    </p:spTree>
    <p:extLst>
      <p:ext uri="{BB962C8B-B14F-4D97-AF65-F5344CB8AC3E}">
        <p14:creationId xmlns:p14="http://schemas.microsoft.com/office/powerpoint/2010/main" val="368580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30">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תמונה 17" descr="תמונה שמכילה צילום, איש, מביט, שחור&#10;&#10;התיאור נוצר באופן אוטומטי">
            <a:extLst>
              <a:ext uri="{FF2B5EF4-FFF2-40B4-BE49-F238E27FC236}">
                <a16:creationId xmlns:a16="http://schemas.microsoft.com/office/drawing/2014/main" id="{A4424629-DDE2-4AD0-9C1C-1138DEDD6825}"/>
              </a:ext>
            </a:extLst>
          </p:cNvPr>
          <p:cNvPicPr>
            <a:picLocks noChangeAspect="1"/>
          </p:cNvPicPr>
          <p:nvPr/>
        </p:nvPicPr>
        <p:blipFill rotWithShape="1">
          <a:blip r:embed="rId3"/>
          <a:srcRect t="9057" r="2" b="14559"/>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6" name="תמונה 5" descr="תמונה שמכילה אדם, חוץ, תלבושת אחידה, איש&#10;&#10;התיאור נוצר באופן אוטומטי">
            <a:extLst>
              <a:ext uri="{FF2B5EF4-FFF2-40B4-BE49-F238E27FC236}">
                <a16:creationId xmlns:a16="http://schemas.microsoft.com/office/drawing/2014/main" id="{F9717D65-1E1C-423A-A3D9-D257F11150DA}"/>
              </a:ext>
            </a:extLst>
          </p:cNvPr>
          <p:cNvPicPr>
            <a:picLocks noChangeAspect="1"/>
          </p:cNvPicPr>
          <p:nvPr/>
        </p:nvPicPr>
        <p:blipFill rotWithShape="1">
          <a:blip r:embed="rId4"/>
          <a:srcRect l="4562" r="27338"/>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5" name="תמונה 4" descr="תמונה שמכילה חוץ, אדם, בניין, צילום&#10;&#10;התיאור נוצר באופן אוטומטי">
            <a:extLst>
              <a:ext uri="{FF2B5EF4-FFF2-40B4-BE49-F238E27FC236}">
                <a16:creationId xmlns:a16="http://schemas.microsoft.com/office/drawing/2014/main" id="{50332281-3B02-4720-833C-DB7B3FB49237}"/>
              </a:ext>
            </a:extLst>
          </p:cNvPr>
          <p:cNvPicPr>
            <a:picLocks noChangeAspect="1"/>
          </p:cNvPicPr>
          <p:nvPr/>
        </p:nvPicPr>
        <p:blipFill rotWithShape="1">
          <a:blip r:embed="rId5"/>
          <a:srcRect t="19577" r="-1" b="1048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42" name="Freeform: Shape 32">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34">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70214FA3-5327-414E-B460-92CC3F24234D}"/>
              </a:ext>
            </a:extLst>
          </p:cNvPr>
          <p:cNvSpPr>
            <a:spLocks noGrp="1"/>
          </p:cNvSpPr>
          <p:nvPr>
            <p:ph type="title"/>
          </p:nvPr>
        </p:nvSpPr>
        <p:spPr>
          <a:xfrm>
            <a:off x="448056" y="685800"/>
            <a:ext cx="4922338" cy="1325563"/>
          </a:xfrm>
        </p:spPr>
        <p:txBody>
          <a:bodyPr>
            <a:normAutofit/>
          </a:bodyPr>
          <a:lstStyle/>
          <a:p>
            <a:pPr algn="ctr"/>
            <a:r>
              <a:rPr lang="en-US" sz="3400" b="1" dirty="0"/>
              <a:t>History</a:t>
            </a:r>
            <a:endParaRPr lang="he-IL" sz="3400" b="1" dirty="0"/>
          </a:p>
        </p:txBody>
      </p:sp>
      <p:sp>
        <p:nvSpPr>
          <p:cNvPr id="44" name="Rectangle 36">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38">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descr="Arthur Scherbius.&#10;">
            <a:extLst>
              <a:ext uri="{FF2B5EF4-FFF2-40B4-BE49-F238E27FC236}">
                <a16:creationId xmlns:a16="http://schemas.microsoft.com/office/drawing/2014/main" id="{B90FE350-9FF8-4AB7-9F64-2CE9AB614347}"/>
              </a:ext>
              <a:ext uri="{C183D7F6-B498-43B3-948B-1728B52AA6E4}">
                <adec:decorative xmlns:adec="http://schemas.microsoft.com/office/drawing/2017/decorative" val="0"/>
              </a:ext>
            </a:extLst>
          </p:cNvPr>
          <p:cNvSpPr>
            <a:spLocks noGrp="1"/>
          </p:cNvSpPr>
          <p:nvPr>
            <p:ph idx="1"/>
          </p:nvPr>
        </p:nvSpPr>
        <p:spPr>
          <a:xfrm>
            <a:off x="448056" y="2163093"/>
            <a:ext cx="4961294" cy="4694897"/>
          </a:xfrm>
        </p:spPr>
        <p:txBody>
          <a:bodyPr>
            <a:normAutofit/>
          </a:bodyPr>
          <a:lstStyle/>
          <a:p>
            <a:pPr marL="0" indent="0" algn="l" rtl="0">
              <a:spcBef>
                <a:spcPts val="0"/>
              </a:spcBef>
              <a:spcAft>
                <a:spcPts val="600"/>
              </a:spcAft>
            </a:pPr>
            <a:r>
              <a:rPr lang="en-US" sz="1800" dirty="0"/>
              <a:t> Invented in 1918 by Arthur </a:t>
            </a:r>
            <a:r>
              <a:rPr lang="en-US" sz="1800" dirty="0" err="1"/>
              <a:t>Scherbius</a:t>
            </a:r>
            <a:r>
              <a:rPr lang="en-US" sz="1800" dirty="0"/>
              <a:t>.</a:t>
            </a:r>
          </a:p>
          <a:p>
            <a:pPr marL="0" indent="0" algn="l" rtl="0">
              <a:spcBef>
                <a:spcPts val="0"/>
              </a:spcBef>
              <a:spcAft>
                <a:spcPts val="600"/>
              </a:spcAft>
              <a:buNone/>
            </a:pPr>
            <a:endParaRPr lang="en-US" sz="1800" dirty="0"/>
          </a:p>
          <a:p>
            <a:pPr marL="0" indent="0" algn="l" rtl="0">
              <a:spcBef>
                <a:spcPts val="0"/>
              </a:spcBef>
              <a:spcAft>
                <a:spcPts val="600"/>
              </a:spcAft>
            </a:pPr>
            <a:r>
              <a:rPr lang="en-US" sz="1800" dirty="0"/>
              <a:t> Adopted by military and government in the 1920s.</a:t>
            </a:r>
          </a:p>
          <a:p>
            <a:pPr marL="0" indent="0" algn="l" rtl="0">
              <a:spcBef>
                <a:spcPts val="0"/>
              </a:spcBef>
              <a:spcAft>
                <a:spcPts val="600"/>
              </a:spcAft>
              <a:buNone/>
            </a:pPr>
            <a:endParaRPr lang="en-US" sz="1800" dirty="0"/>
          </a:p>
          <a:p>
            <a:pPr marL="0" indent="0" algn="l" rtl="0">
              <a:spcBef>
                <a:spcPts val="0"/>
              </a:spcBef>
              <a:spcAft>
                <a:spcPts val="600"/>
              </a:spcAft>
            </a:pPr>
            <a:r>
              <a:rPr lang="en-US" sz="1800" dirty="0"/>
              <a:t> Before WW2, the Enigma was the main means of encryption of the submarine fleet, the army, the Nazi party, the Gestapo, the Foreign Ministry and intelligence of Nazi Germany.</a:t>
            </a:r>
          </a:p>
          <a:p>
            <a:pPr marL="0" indent="0" algn="l" rtl="0">
              <a:spcBef>
                <a:spcPts val="0"/>
              </a:spcBef>
              <a:spcAft>
                <a:spcPts val="600"/>
              </a:spcAft>
              <a:buNone/>
            </a:pPr>
            <a:endParaRPr lang="en-US" sz="1800" dirty="0"/>
          </a:p>
          <a:p>
            <a:pPr marL="0" indent="0" algn="l" rtl="0">
              <a:spcBef>
                <a:spcPts val="0"/>
              </a:spcBef>
              <a:spcAft>
                <a:spcPts val="600"/>
              </a:spcAft>
            </a:pPr>
            <a:r>
              <a:rPr lang="en-US" sz="1800" dirty="0"/>
              <a:t> Thanks to the Enigma, the Germans succeeded in besieging Britain.</a:t>
            </a:r>
          </a:p>
          <a:p>
            <a:pPr marL="0" indent="0" algn="l" rtl="0">
              <a:spcBef>
                <a:spcPts val="0"/>
              </a:spcBef>
              <a:spcAft>
                <a:spcPts val="600"/>
              </a:spcAft>
              <a:buNone/>
            </a:pPr>
            <a:endParaRPr lang="en-US" sz="1800" dirty="0"/>
          </a:p>
          <a:p>
            <a:pPr marL="0" indent="0" algn="l" rtl="0">
              <a:spcBef>
                <a:spcPts val="0"/>
              </a:spcBef>
              <a:spcAft>
                <a:spcPts val="600"/>
              </a:spcAft>
            </a:pPr>
            <a:r>
              <a:rPr lang="en-US" sz="1800" dirty="0"/>
              <a:t> The Enigma hacking was the main cause to the Soviet win in the Battle of Kursk.</a:t>
            </a:r>
          </a:p>
          <a:p>
            <a:pPr marL="0" indent="0" algn="l" rtl="0">
              <a:spcBef>
                <a:spcPts val="0"/>
              </a:spcBef>
              <a:spcAft>
                <a:spcPts val="600"/>
              </a:spcAft>
              <a:buNone/>
            </a:pPr>
            <a:endParaRPr lang="en-US" sz="1800" dirty="0"/>
          </a:p>
          <a:p>
            <a:pPr marL="0" indent="0" algn="l" rtl="0">
              <a:spcBef>
                <a:spcPts val="0"/>
              </a:spcBef>
              <a:spcAft>
                <a:spcPts val="600"/>
              </a:spcAft>
            </a:pPr>
            <a:endParaRPr lang="en-US" sz="1800" dirty="0"/>
          </a:p>
          <a:p>
            <a:pPr marL="0" indent="0" algn="l" rtl="0">
              <a:spcBef>
                <a:spcPts val="0"/>
              </a:spcBef>
              <a:spcAft>
                <a:spcPts val="600"/>
              </a:spcAft>
            </a:pPr>
            <a:endParaRPr lang="he-IL" sz="1700" dirty="0"/>
          </a:p>
        </p:txBody>
      </p:sp>
    </p:spTree>
    <p:extLst>
      <p:ext uri="{BB962C8B-B14F-4D97-AF65-F5344CB8AC3E}">
        <p14:creationId xmlns:p14="http://schemas.microsoft.com/office/powerpoint/2010/main" val="55158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87;p16" descr="×ª××¦××ª ×ª××× × ×¢×××¨ ×××¨××× ×××¦'××">
            <a:extLst>
              <a:ext uri="{FF2B5EF4-FFF2-40B4-BE49-F238E27FC236}">
                <a16:creationId xmlns:a16="http://schemas.microsoft.com/office/drawing/2014/main" id="{117AABED-C63F-4D98-BA4C-4AA5E25C7A3F}"/>
              </a:ext>
            </a:extLst>
          </p:cNvPr>
          <p:cNvPicPr preferRelativeResize="0"/>
          <p:nvPr/>
        </p:nvPicPr>
        <p:blipFill rotWithShape="1">
          <a:blip r:embed="rId3"/>
          <a:srcRect l="10926" r="11261"/>
          <a:stretch/>
        </p:blipFill>
        <p:spPr>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p:spPr>
      </p:pic>
      <p:pic>
        <p:nvPicPr>
          <p:cNvPr id="5" name="Google Shape;88;p16" descr="×ª××¦××ª ×ª××× × ×¢×××¨ ××× ××××¨×× ×">
            <a:extLst>
              <a:ext uri="{FF2B5EF4-FFF2-40B4-BE49-F238E27FC236}">
                <a16:creationId xmlns:a16="http://schemas.microsoft.com/office/drawing/2014/main" id="{03B9D8D6-0760-4E83-9683-E3D7213D112F}"/>
              </a:ext>
            </a:extLst>
          </p:cNvPr>
          <p:cNvPicPr preferRelativeResize="0"/>
          <p:nvPr/>
        </p:nvPicPr>
        <p:blipFill rotWithShape="1">
          <a:blip r:embed="rId4"/>
          <a:srcRect r="9917" b="-1"/>
          <a:stretch/>
        </p:blipFill>
        <p:spPr>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p:spPr>
      </p:pic>
      <p:sp useBgFill="1">
        <p:nvSpPr>
          <p:cNvPr id="17" name="Freeform: Shape 16">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0AA91505-85A4-4C10-A957-8A5BD4E589F7}"/>
              </a:ext>
            </a:extLst>
          </p:cNvPr>
          <p:cNvSpPr>
            <a:spLocks noGrp="1"/>
          </p:cNvSpPr>
          <p:nvPr>
            <p:ph type="title"/>
          </p:nvPr>
        </p:nvSpPr>
        <p:spPr>
          <a:xfrm>
            <a:off x="438913" y="3063207"/>
            <a:ext cx="3430958" cy="1344814"/>
          </a:xfrm>
        </p:spPr>
        <p:txBody>
          <a:bodyPr vert="horz" lIns="91440" tIns="45720" rIns="91440" bIns="45720" rtlCol="0" anchor="b">
            <a:normAutofit/>
          </a:bodyPr>
          <a:lstStyle/>
          <a:p>
            <a:pPr algn="l" rtl="0"/>
            <a:r>
              <a:rPr lang="en-US" sz="4000" b="1" kern="1200" dirty="0">
                <a:solidFill>
                  <a:schemeClr val="tx1"/>
                </a:solidFill>
                <a:latin typeface="+mj-lt"/>
                <a:ea typeface="+mj-ea"/>
                <a:cs typeface="+mj-cs"/>
              </a:rPr>
              <a:t>Cracking The Enigma</a:t>
            </a:r>
          </a:p>
        </p:txBody>
      </p:sp>
      <p:sp>
        <p:nvSpPr>
          <p:cNvPr id="21" name="Rectangle 20">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3" name="Rectangle 22">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Google Shape;89;p16">
            <a:extLst>
              <a:ext uri="{FF2B5EF4-FFF2-40B4-BE49-F238E27FC236}">
                <a16:creationId xmlns:a16="http://schemas.microsoft.com/office/drawing/2014/main" id="{560F3EA3-FDAF-47B9-8310-699283A1FD62}"/>
              </a:ext>
            </a:extLst>
          </p:cNvPr>
          <p:cNvSpPr txBox="1"/>
          <p:nvPr/>
        </p:nvSpPr>
        <p:spPr>
          <a:xfrm>
            <a:off x="7816130" y="6172198"/>
            <a:ext cx="4375870" cy="685800"/>
          </a:xfrm>
          <a:prstGeom prst="rect">
            <a:avLst/>
          </a:prstGeom>
          <a:solidFill>
            <a:srgbClr val="000000">
              <a:alpha val="50000"/>
            </a:srgbClr>
          </a:solidFill>
          <a:ln>
            <a:noFill/>
          </a:ln>
        </p:spPr>
        <p:txBody>
          <a:bodyPr spcFirstLastPara="1" wrap="square" lIns="91425" tIns="91425" rIns="91425" bIns="91425" anchor="t" anchorCtr="0">
            <a:normAutofit/>
          </a:bodyPr>
          <a:lstStyle/>
          <a:p>
            <a:pPr marL="38100" marR="0" lvl="0" indent="0" algn="ctr" defTabSz="457200" rtl="0" eaLnBrk="1" fontAlgn="auto" latinLnBrk="0" hangingPunct="1">
              <a:lnSpc>
                <a:spcPct val="122727"/>
              </a:lnSpc>
              <a:spcBef>
                <a:spcPts val="0"/>
              </a:spcBef>
              <a:spcAft>
                <a:spcPts val="600"/>
              </a:spcAft>
              <a:buClr>
                <a:prstClr val="black"/>
              </a:buClr>
              <a:buSzPts val="1100"/>
              <a:buFont typeface="Arial"/>
              <a:buNone/>
              <a:tabLst/>
              <a:defRPr/>
            </a:pPr>
            <a:r>
              <a:rPr kumimoji="0" lang="en-US" sz="1400" b="1" i="0" u="none" strike="noStrike" kern="1200" cap="none" spc="0" normalizeH="0" baseline="0" noProof="0">
                <a:ln>
                  <a:noFill/>
                </a:ln>
                <a:solidFill>
                  <a:srgbClr val="FFFFFF"/>
                </a:solidFill>
                <a:effectLst/>
                <a:uLnTx/>
                <a:uFillTx/>
              </a:rPr>
              <a:t>Gordon Welchman</a:t>
            </a:r>
          </a:p>
        </p:txBody>
      </p:sp>
      <p:sp>
        <p:nvSpPr>
          <p:cNvPr id="10" name="מלבן 9">
            <a:extLst>
              <a:ext uri="{FF2B5EF4-FFF2-40B4-BE49-F238E27FC236}">
                <a16:creationId xmlns:a16="http://schemas.microsoft.com/office/drawing/2014/main" id="{3406ABE8-C080-4EBE-B077-927C58D570F9}"/>
              </a:ext>
            </a:extLst>
          </p:cNvPr>
          <p:cNvSpPr/>
          <p:nvPr/>
        </p:nvSpPr>
        <p:spPr>
          <a:xfrm>
            <a:off x="3595404" y="6172233"/>
            <a:ext cx="4942298" cy="685799"/>
          </a:xfrm>
          <a:prstGeom prst="rect">
            <a:avLst/>
          </a:prstGeom>
          <a:solidFill>
            <a:srgbClr val="000000">
              <a:alpha val="50000"/>
            </a:srgbClr>
          </a:solidFill>
          <a:ln>
            <a:noFill/>
          </a:ln>
        </p:spPr>
        <p:txBody>
          <a:bodyPr wrap="square">
            <a:normAutofit/>
          </a:bodyPr>
          <a:lstStyle/>
          <a:p>
            <a:pPr marL="38100" lvl="0" algn="ctr" defTabSz="457200" rtl="0">
              <a:lnSpc>
                <a:spcPct val="122727"/>
              </a:lnSpc>
              <a:spcAft>
                <a:spcPts val="600"/>
              </a:spcAft>
              <a:buClr>
                <a:prstClr val="black"/>
              </a:buClr>
              <a:buSzPts val="1100"/>
              <a:defRPr/>
            </a:pPr>
            <a:r>
              <a:rPr lang="en-US" sz="1400" b="1">
                <a:solidFill>
                  <a:srgbClr val="FFFFFF"/>
                </a:solidFill>
              </a:rPr>
              <a:t>Alan Turing</a:t>
            </a:r>
          </a:p>
        </p:txBody>
      </p:sp>
    </p:spTree>
    <p:extLst>
      <p:ext uri="{BB962C8B-B14F-4D97-AF65-F5344CB8AC3E}">
        <p14:creationId xmlns:p14="http://schemas.microsoft.com/office/powerpoint/2010/main" val="577580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BD4CBE0-9FFF-45A8-95FF-2B14300999C6}"/>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Cracking The Enigma</a:t>
            </a:r>
            <a:endParaRPr lang="he-IL"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מציין מיקום תוכן 2">
            <a:extLst>
              <a:ext uri="{FF2B5EF4-FFF2-40B4-BE49-F238E27FC236}">
                <a16:creationId xmlns:a16="http://schemas.microsoft.com/office/drawing/2014/main" id="{AB06878B-34BF-48A8-9D1A-7331F75F038E}"/>
              </a:ext>
            </a:extLst>
          </p:cNvPr>
          <p:cNvSpPr>
            <a:spLocks noGrp="1"/>
          </p:cNvSpPr>
          <p:nvPr>
            <p:ph idx="1"/>
          </p:nvPr>
        </p:nvSpPr>
        <p:spPr>
          <a:xfrm>
            <a:off x="4447308" y="591344"/>
            <a:ext cx="6906491" cy="5585619"/>
          </a:xfrm>
        </p:spPr>
        <p:txBody>
          <a:bodyPr anchor="ctr">
            <a:normAutofit/>
          </a:bodyPr>
          <a:lstStyle/>
          <a:p>
            <a:pPr marL="0" lvl="0" indent="-114300" algn="l" rtl="0">
              <a:spcBef>
                <a:spcPts val="170"/>
              </a:spcBef>
              <a:buClr>
                <a:srgbClr val="CC0000"/>
              </a:buClr>
              <a:buSzPts val="1800"/>
              <a:buFont typeface="Arial"/>
              <a:buChar char="•"/>
              <a:defRPr/>
            </a:pPr>
            <a:r>
              <a:rPr lang="en-US"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The cracking team tried to find word patterns that appear high frequency of times.</a:t>
            </a:r>
            <a:br>
              <a:rPr lang="en-US" dirty="0">
                <a:cs typeface="Times New Roman" panose="02020603050405020304" pitchFamily="18" charset="0"/>
              </a:rPr>
            </a:br>
            <a:endParaRPr lang="en-US" dirty="0">
              <a:cs typeface="Times New Roman" panose="02020603050405020304" pitchFamily="18" charset="0"/>
            </a:endParaRPr>
          </a:p>
          <a:p>
            <a:pPr marL="114300" lvl="0" indent="-114300" algn="l" rtl="0">
              <a:spcBef>
                <a:spcPts val="170"/>
              </a:spcBef>
              <a:buClr>
                <a:srgbClr val="CC0000"/>
              </a:buClr>
              <a:buSzPts val="1800"/>
              <a:buFont typeface="Arial"/>
              <a:buChar char="•"/>
              <a:defRPr/>
            </a:pPr>
            <a:r>
              <a:rPr lang="en-US" dirty="0">
                <a:cs typeface="Times New Roman" panose="02020603050405020304" pitchFamily="18" charset="0"/>
                <a:sym typeface="Trebuchet MS"/>
              </a:rPr>
              <a:t>There were known phrases such as "Hale Hitler" or "Please respond" which may appear frequently in some texts.</a:t>
            </a:r>
            <a:br>
              <a:rPr lang="en-US" dirty="0">
                <a:cs typeface="Times New Roman" panose="02020603050405020304" pitchFamily="18" charset="0"/>
                <a:sym typeface="Trebuchet MS"/>
              </a:rPr>
            </a:br>
            <a:endParaRPr lang="en-US" dirty="0">
              <a:cs typeface="Times New Roman" panose="02020603050405020304" pitchFamily="18" charset="0"/>
              <a:sym typeface="Trebuchet MS"/>
            </a:endParaRPr>
          </a:p>
          <a:p>
            <a:pPr marL="114300" indent="-114300" algn="l" rtl="0">
              <a:spcBef>
                <a:spcPts val="170"/>
              </a:spcBef>
              <a:buClr>
                <a:srgbClr val="CC0000"/>
              </a:buClr>
              <a:buSzPts val="1800"/>
              <a:buFont typeface="Arial"/>
              <a:buChar char="•"/>
              <a:defRPr/>
            </a:pPr>
            <a:r>
              <a:rPr lang="en-US" dirty="0">
                <a:cs typeface="Times New Roman" panose="02020603050405020304" pitchFamily="18" charset="0"/>
                <a:sym typeface="Trebuchet MS"/>
              </a:rPr>
              <a:t>One of the important approaches to crack code was based on the fact that the reflector ensured that no signal would be encrypted for itself.</a:t>
            </a:r>
            <a:br>
              <a:rPr lang="en-US" dirty="0">
                <a:cs typeface="Times New Roman" panose="02020603050405020304" pitchFamily="18" charset="0"/>
                <a:sym typeface="Trebuchet MS"/>
              </a:rPr>
            </a:br>
            <a:endParaRPr lang="en-US" dirty="0">
              <a:cs typeface="Times New Roman" panose="02020603050405020304" pitchFamily="18" charset="0"/>
              <a:sym typeface="Trebuchet MS"/>
            </a:endParaRPr>
          </a:p>
          <a:p>
            <a:pPr marL="114300" lvl="0" indent="-114300" algn="l" rtl="0">
              <a:spcBef>
                <a:spcPts val="170"/>
              </a:spcBef>
              <a:buClr>
                <a:srgbClr val="CC0000"/>
              </a:buClr>
              <a:buSzPts val="1800"/>
              <a:buFont typeface="Arial"/>
              <a:buChar char="•"/>
              <a:defRPr/>
            </a:pPr>
            <a:r>
              <a:rPr lang="en-US" dirty="0">
                <a:cs typeface="Times New Roman" panose="02020603050405020304" pitchFamily="18" charset="0"/>
                <a:sym typeface="Trebuchet MS"/>
              </a:rPr>
              <a:t>Plain text could be reached by experimenting with all options against the encrypted text.</a:t>
            </a:r>
          </a:p>
          <a:p>
            <a:pPr marL="0" indent="0" rtl="0">
              <a:buNone/>
            </a:pPr>
            <a:endParaRPr lang="he-IL" dirty="0"/>
          </a:p>
        </p:txBody>
      </p:sp>
    </p:spTree>
    <p:extLst>
      <p:ext uri="{BB962C8B-B14F-4D97-AF65-F5344CB8AC3E}">
        <p14:creationId xmlns:p14="http://schemas.microsoft.com/office/powerpoint/2010/main" val="1864853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BD4CBE0-9FFF-45A8-95FF-2B14300999C6}"/>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Cracking The Enigma (Cont.)</a:t>
            </a:r>
            <a:endParaRPr lang="he-IL" b="1" dirty="0">
              <a:solidFill>
                <a:srgbClr val="FFFFFF"/>
              </a:solidFill>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מציין מיקום תוכן 2">
            <a:extLst>
              <a:ext uri="{FF2B5EF4-FFF2-40B4-BE49-F238E27FC236}">
                <a16:creationId xmlns:a16="http://schemas.microsoft.com/office/drawing/2014/main" id="{AB06878B-34BF-48A8-9D1A-7331F75F038E}"/>
              </a:ext>
            </a:extLst>
          </p:cNvPr>
          <p:cNvSpPr>
            <a:spLocks noGrp="1"/>
          </p:cNvSpPr>
          <p:nvPr>
            <p:ph idx="1"/>
          </p:nvPr>
        </p:nvSpPr>
        <p:spPr>
          <a:xfrm>
            <a:off x="4447308" y="591344"/>
            <a:ext cx="6906491" cy="5585619"/>
          </a:xfrm>
        </p:spPr>
        <p:txBody>
          <a:bodyPr anchor="ctr">
            <a:normAutofit fontScale="77500" lnSpcReduction="20000"/>
          </a:bodyPr>
          <a:lstStyle/>
          <a:p>
            <a:pPr marL="0" lvl="0" indent="-114300" algn="l" rtl="0">
              <a:spcBef>
                <a:spcPts val="170"/>
              </a:spcBef>
              <a:buClr>
                <a:srgbClr val="CC0000"/>
              </a:buClr>
              <a:buSzPts val="1800"/>
              <a:buFont typeface="Arial"/>
              <a:buChar char="•"/>
              <a:defRPr/>
            </a:pPr>
            <a:r>
              <a:rPr lang="en-US" dirty="0">
                <a:latin typeface="Calibri (Body)"/>
                <a:cs typeface="Times New Roman" panose="02020603050405020304" pitchFamily="18" charset="0"/>
              </a:rPr>
              <a:t>Assume we know the rotor position otherwise brute-    force.</a:t>
            </a:r>
          </a:p>
          <a:p>
            <a:pPr marL="0" lvl="0" indent="0" algn="l" rtl="0">
              <a:spcBef>
                <a:spcPts val="170"/>
              </a:spcBef>
              <a:buClr>
                <a:srgbClr val="CC0000"/>
              </a:buClr>
              <a:buSzPts val="1800"/>
              <a:buNone/>
              <a:defRPr/>
            </a:pPr>
            <a:endParaRPr lang="en-US" dirty="0">
              <a:latin typeface="Calibri (Body)"/>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We guess a word which we think appears in the message.</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 best a longer word which appears at the very beginning or end.</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Check which positions are possible using the flaw.</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Make a plugboard guess.</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Deduce more plugboard setting.</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If all 26 plugboard guessing fail then choose next rotors setting.</a:t>
            </a:r>
          </a:p>
          <a:p>
            <a:pPr marL="0" lvl="0" indent="0" algn="l" rtl="0">
              <a:spcBef>
                <a:spcPts val="170"/>
              </a:spcBef>
              <a:buClr>
                <a:srgbClr val="CC0000"/>
              </a:buClr>
              <a:buSzPts val="1800"/>
              <a:buNone/>
              <a:defRPr/>
            </a:pPr>
            <a:endParaRPr lang="en-US" dirty="0">
              <a:cs typeface="Times New Roman" panose="02020603050405020304" pitchFamily="18" charset="0"/>
            </a:endParaRPr>
          </a:p>
          <a:p>
            <a:pPr marL="0" lvl="0" indent="-114300" algn="l" rtl="0">
              <a:spcBef>
                <a:spcPts val="170"/>
              </a:spcBef>
              <a:buClr>
                <a:srgbClr val="CC0000"/>
              </a:buClr>
              <a:buSzPts val="1800"/>
              <a:buFont typeface="Arial"/>
              <a:buChar char="•"/>
              <a:defRPr/>
            </a:pPr>
            <a:r>
              <a:rPr lang="en-US" dirty="0">
                <a:cs typeface="Times New Roman" panose="02020603050405020304" pitchFamily="18" charset="0"/>
              </a:rPr>
              <a:t>Otherwise if no contradiction check if the message make sense.</a:t>
            </a:r>
            <a:br>
              <a:rPr lang="en-US" sz="2000" dirty="0">
                <a:cs typeface="Times New Roman" panose="02020603050405020304" pitchFamily="18" charset="0"/>
              </a:rPr>
            </a:br>
            <a:endParaRPr lang="he-IL" sz="2000" dirty="0"/>
          </a:p>
        </p:txBody>
      </p:sp>
    </p:spTree>
    <p:extLst>
      <p:ext uri="{BB962C8B-B14F-4D97-AF65-F5344CB8AC3E}">
        <p14:creationId xmlns:p14="http://schemas.microsoft.com/office/powerpoint/2010/main" val="16926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1537CD-7B11-4313-ABB7-96CBEF8CA507}"/>
              </a:ext>
            </a:extLst>
          </p:cNvPr>
          <p:cNvSpPr/>
          <p:nvPr/>
        </p:nvSpPr>
        <p:spPr>
          <a:xfrm>
            <a:off x="0" y="230242"/>
            <a:ext cx="6981397"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Example secret / guess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AFDDAFA-00C3-4AF4-A2D6-C455D0549148}"/>
              </a:ext>
            </a:extLst>
          </p:cNvPr>
          <p:cNvSpPr/>
          <p:nvPr/>
        </p:nvSpPr>
        <p:spPr>
          <a:xfrm>
            <a:off x="281729" y="1143362"/>
            <a:ext cx="7069564"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Z V U G J C W </a:t>
            </a:r>
            <a:r>
              <a:rPr lang="en-US" sz="2400" b="0" cap="none" spc="0" dirty="0">
                <a:ln w="0"/>
                <a:solidFill>
                  <a:srgbClr val="FFFF00"/>
                </a:solidFill>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 X V H Q F Q D G I B Y K P A W R K X D V L</a:t>
            </a:r>
          </a:p>
        </p:txBody>
      </p:sp>
      <p:sp>
        <p:nvSpPr>
          <p:cNvPr id="8" name="Rectangle 7">
            <a:extLst>
              <a:ext uri="{FF2B5EF4-FFF2-40B4-BE49-F238E27FC236}">
                <a16:creationId xmlns:a16="http://schemas.microsoft.com/office/drawing/2014/main" id="{46C9765B-1091-43E6-98E7-CE9962111B87}"/>
              </a:ext>
            </a:extLst>
          </p:cNvPr>
          <p:cNvSpPr/>
          <p:nvPr/>
        </p:nvSpPr>
        <p:spPr>
          <a:xfrm>
            <a:off x="281729" y="1602927"/>
            <a:ext cx="3272050"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W E A T H E R </a:t>
            </a:r>
            <a:r>
              <a:rPr lang="en-US" sz="2400" b="0" cap="none" spc="0" dirty="0">
                <a:ln w="0"/>
                <a:solidFill>
                  <a:srgbClr val="FFFF00"/>
                </a:solidFill>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 E P O R T</a:t>
            </a:r>
          </a:p>
        </p:txBody>
      </p:sp>
      <p:sp>
        <p:nvSpPr>
          <p:cNvPr id="11" name="Rectangle 10">
            <a:extLst>
              <a:ext uri="{FF2B5EF4-FFF2-40B4-BE49-F238E27FC236}">
                <a16:creationId xmlns:a16="http://schemas.microsoft.com/office/drawing/2014/main" id="{CA32F92A-96D7-412F-B14D-148FCFA75A72}"/>
              </a:ext>
            </a:extLst>
          </p:cNvPr>
          <p:cNvSpPr/>
          <p:nvPr/>
        </p:nvSpPr>
        <p:spPr>
          <a:xfrm>
            <a:off x="4575758" y="1664482"/>
            <a:ext cx="876778" cy="338554"/>
          </a:xfrm>
          <a:prstGeom prst="rect">
            <a:avLst/>
          </a:prstGeom>
          <a:noFill/>
        </p:spPr>
        <p:txBody>
          <a:bodyPr wrap="none" lIns="91440" tIns="45720" rIns="91440" bIns="45720">
            <a:spAutoFit/>
          </a:bodyPr>
          <a:lstStyle/>
          <a:p>
            <a:pPr algn="ctr"/>
            <a:r>
              <a:rPr lang="en-US" sz="1600" dirty="0">
                <a:ln w="0"/>
                <a:solidFill>
                  <a:srgbClr val="FF0000"/>
                </a:solidFill>
                <a:effectLst>
                  <a:outerShdw blurRad="38100" dist="19050" dir="2700000" algn="tl" rotWithShape="0">
                    <a:schemeClr val="dk1">
                      <a:alpha val="40000"/>
                    </a:schemeClr>
                  </a:outerShdw>
                </a:effectLst>
              </a:rPr>
              <a:t>WRONG</a:t>
            </a:r>
          </a:p>
        </p:txBody>
      </p:sp>
      <p:sp>
        <p:nvSpPr>
          <p:cNvPr id="12" name="Rectangle 11">
            <a:extLst>
              <a:ext uri="{FF2B5EF4-FFF2-40B4-BE49-F238E27FC236}">
                <a16:creationId xmlns:a16="http://schemas.microsoft.com/office/drawing/2014/main" id="{410C5761-0F05-4562-9334-74F6B315DD71}"/>
              </a:ext>
            </a:extLst>
          </p:cNvPr>
          <p:cNvSpPr/>
          <p:nvPr/>
        </p:nvSpPr>
        <p:spPr>
          <a:xfrm>
            <a:off x="455685" y="2513947"/>
            <a:ext cx="3272050"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W E A T H E </a:t>
            </a:r>
            <a:r>
              <a:rPr lang="en-US" sz="2400" b="0" cap="none" spc="0" dirty="0">
                <a:ln w="0"/>
                <a:solidFill>
                  <a:srgbClr val="FFC000"/>
                </a:solidFill>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 R E P O R T</a:t>
            </a:r>
          </a:p>
        </p:txBody>
      </p:sp>
      <p:sp>
        <p:nvSpPr>
          <p:cNvPr id="13" name="Rectangle 12">
            <a:extLst>
              <a:ext uri="{FF2B5EF4-FFF2-40B4-BE49-F238E27FC236}">
                <a16:creationId xmlns:a16="http://schemas.microsoft.com/office/drawing/2014/main" id="{3D57C2FF-E7AF-4D0E-8DD9-8FA5E4F92DDD}"/>
              </a:ext>
            </a:extLst>
          </p:cNvPr>
          <p:cNvSpPr/>
          <p:nvPr/>
        </p:nvSpPr>
        <p:spPr>
          <a:xfrm>
            <a:off x="281729" y="2085094"/>
            <a:ext cx="7069564"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Z V U G J C W </a:t>
            </a:r>
            <a:r>
              <a:rPr lang="en-US" sz="2400" b="0" cap="none" spc="0" dirty="0">
                <a:ln w="0"/>
                <a:solidFill>
                  <a:srgbClr val="FFC000"/>
                </a:solidFill>
                <a:effectLst>
                  <a:outerShdw blurRad="38100" dist="19050" dir="2700000" algn="tl" rotWithShape="0">
                    <a:schemeClr val="dk1">
                      <a:alpha val="40000"/>
                    </a:schemeClr>
                  </a:outerShdw>
                </a:effectLst>
              </a:rPr>
              <a:t>R</a:t>
            </a:r>
            <a:r>
              <a:rPr lang="en-US" sz="2400" b="0" cap="none" spc="0" dirty="0">
                <a:ln w="0"/>
                <a:solidFill>
                  <a:schemeClr val="tx1"/>
                </a:solidFill>
                <a:effectLst>
                  <a:outerShdw blurRad="38100" dist="19050" dir="2700000" algn="tl" rotWithShape="0">
                    <a:schemeClr val="dk1">
                      <a:alpha val="40000"/>
                    </a:schemeClr>
                  </a:outerShdw>
                </a:effectLst>
              </a:rPr>
              <a:t> X V H Q F Q D G I B Y K P A W R K X D V L</a:t>
            </a:r>
          </a:p>
        </p:txBody>
      </p:sp>
      <p:sp>
        <p:nvSpPr>
          <p:cNvPr id="14" name="Rectangle 13">
            <a:extLst>
              <a:ext uri="{FF2B5EF4-FFF2-40B4-BE49-F238E27FC236}">
                <a16:creationId xmlns:a16="http://schemas.microsoft.com/office/drawing/2014/main" id="{911E0C5E-015B-433F-8205-9CBC949004CF}"/>
              </a:ext>
            </a:extLst>
          </p:cNvPr>
          <p:cNvSpPr/>
          <p:nvPr/>
        </p:nvSpPr>
        <p:spPr>
          <a:xfrm>
            <a:off x="4575758" y="2628817"/>
            <a:ext cx="876778" cy="338554"/>
          </a:xfrm>
          <a:prstGeom prst="rect">
            <a:avLst/>
          </a:prstGeom>
          <a:noFill/>
        </p:spPr>
        <p:txBody>
          <a:bodyPr wrap="none" lIns="91440" tIns="45720" rIns="91440" bIns="45720">
            <a:spAutoFit/>
          </a:bodyPr>
          <a:lstStyle/>
          <a:p>
            <a:pPr algn="ctr"/>
            <a:r>
              <a:rPr lang="en-US" sz="1600" dirty="0">
                <a:ln w="0"/>
                <a:solidFill>
                  <a:srgbClr val="FF0000"/>
                </a:solidFill>
                <a:effectLst>
                  <a:outerShdw blurRad="38100" dist="19050" dir="2700000" algn="tl" rotWithShape="0">
                    <a:schemeClr val="dk1">
                      <a:alpha val="40000"/>
                    </a:schemeClr>
                  </a:outerShdw>
                </a:effectLst>
              </a:rPr>
              <a:t>WRONG</a:t>
            </a:r>
          </a:p>
        </p:txBody>
      </p:sp>
      <p:sp>
        <p:nvSpPr>
          <p:cNvPr id="15" name="Rectangle 14">
            <a:extLst>
              <a:ext uri="{FF2B5EF4-FFF2-40B4-BE49-F238E27FC236}">
                <a16:creationId xmlns:a16="http://schemas.microsoft.com/office/drawing/2014/main" id="{6CE2CB67-8965-4285-A894-909933151EB4}"/>
              </a:ext>
            </a:extLst>
          </p:cNvPr>
          <p:cNvSpPr/>
          <p:nvPr/>
        </p:nvSpPr>
        <p:spPr>
          <a:xfrm>
            <a:off x="704260" y="3429000"/>
            <a:ext cx="3272050"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W E A T H E R R E P O R T</a:t>
            </a:r>
          </a:p>
        </p:txBody>
      </p:sp>
      <p:sp>
        <p:nvSpPr>
          <p:cNvPr id="16" name="Rectangle 15">
            <a:extLst>
              <a:ext uri="{FF2B5EF4-FFF2-40B4-BE49-F238E27FC236}">
                <a16:creationId xmlns:a16="http://schemas.microsoft.com/office/drawing/2014/main" id="{49CA9826-9246-442F-AF38-5255357A58F1}"/>
              </a:ext>
            </a:extLst>
          </p:cNvPr>
          <p:cNvSpPr/>
          <p:nvPr/>
        </p:nvSpPr>
        <p:spPr>
          <a:xfrm>
            <a:off x="281729" y="3021579"/>
            <a:ext cx="7069564" cy="461665"/>
          </a:xfrm>
          <a:prstGeom prst="rect">
            <a:avLst/>
          </a:prstGeom>
          <a:noFill/>
        </p:spPr>
        <p:txBody>
          <a:bodyPr wrap="none" lIns="91440" tIns="45720" rIns="91440" bIns="45720">
            <a:spAutoFit/>
          </a:bodyPr>
          <a:lstStyle/>
          <a:p>
            <a:pPr algn="l" rtl="0"/>
            <a:r>
              <a:rPr lang="en-US" sz="2400" b="0" cap="none" spc="0" dirty="0">
                <a:ln w="0"/>
                <a:solidFill>
                  <a:schemeClr val="tx1"/>
                </a:solidFill>
                <a:effectLst>
                  <a:outerShdw blurRad="38100" dist="19050" dir="2700000" algn="tl" rotWithShape="0">
                    <a:schemeClr val="dk1">
                      <a:alpha val="40000"/>
                    </a:schemeClr>
                  </a:outerShdw>
                </a:effectLst>
              </a:rPr>
              <a:t>Z V U G J C W R X V H Q F Q D G I B Y K P A W R K X D V L</a:t>
            </a:r>
          </a:p>
        </p:txBody>
      </p:sp>
      <p:sp>
        <p:nvSpPr>
          <p:cNvPr id="17" name="Rectangle 16">
            <a:extLst>
              <a:ext uri="{FF2B5EF4-FFF2-40B4-BE49-F238E27FC236}">
                <a16:creationId xmlns:a16="http://schemas.microsoft.com/office/drawing/2014/main" id="{270E4E74-6C8B-4637-AC3C-A72F634E60E9}"/>
              </a:ext>
            </a:extLst>
          </p:cNvPr>
          <p:cNvSpPr/>
          <p:nvPr/>
        </p:nvSpPr>
        <p:spPr>
          <a:xfrm>
            <a:off x="4541960" y="3552111"/>
            <a:ext cx="802336" cy="338554"/>
          </a:xfrm>
          <a:prstGeom prst="rect">
            <a:avLst/>
          </a:prstGeom>
          <a:noFill/>
        </p:spPr>
        <p:txBody>
          <a:bodyPr wrap="none" lIns="91440" tIns="45720" rIns="91440" bIns="45720">
            <a:spAutoFit/>
          </a:bodyPr>
          <a:lstStyle/>
          <a:p>
            <a:pPr algn="ctr"/>
            <a:r>
              <a:rPr lang="en-US" sz="1600" dirty="0">
                <a:ln w="0"/>
                <a:solidFill>
                  <a:srgbClr val="00B050"/>
                </a:solidFill>
                <a:effectLst>
                  <a:outerShdw blurRad="38100" dist="19050" dir="2700000" algn="tl" rotWithShape="0">
                    <a:schemeClr val="dk1">
                      <a:alpha val="40000"/>
                    </a:schemeClr>
                  </a:outerShdw>
                </a:effectLst>
              </a:rPr>
              <a:t>Correct</a:t>
            </a:r>
          </a:p>
        </p:txBody>
      </p:sp>
      <p:sp>
        <p:nvSpPr>
          <p:cNvPr id="18" name="Rectangle 17">
            <a:extLst>
              <a:ext uri="{FF2B5EF4-FFF2-40B4-BE49-F238E27FC236}">
                <a16:creationId xmlns:a16="http://schemas.microsoft.com/office/drawing/2014/main" id="{97955B38-F32C-44A5-9D42-85E649189D1D}"/>
              </a:ext>
            </a:extLst>
          </p:cNvPr>
          <p:cNvSpPr/>
          <p:nvPr/>
        </p:nvSpPr>
        <p:spPr>
          <a:xfrm>
            <a:off x="281730" y="3958064"/>
            <a:ext cx="5960760" cy="400110"/>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Assume Plugboard connection (RA) </a:t>
            </a:r>
          </a:p>
        </p:txBody>
      </p:sp>
      <p:sp>
        <p:nvSpPr>
          <p:cNvPr id="19" name="Rectangle 18">
            <a:extLst>
              <a:ext uri="{FF2B5EF4-FFF2-40B4-BE49-F238E27FC236}">
                <a16:creationId xmlns:a16="http://schemas.microsoft.com/office/drawing/2014/main" id="{716BEC85-0B29-43BA-883B-93E2BDE22AEF}"/>
              </a:ext>
            </a:extLst>
          </p:cNvPr>
          <p:cNvSpPr/>
          <p:nvPr/>
        </p:nvSpPr>
        <p:spPr>
          <a:xfrm>
            <a:off x="2938509" y="4740676"/>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20" name="Rectangle 19">
            <a:extLst>
              <a:ext uri="{FF2B5EF4-FFF2-40B4-BE49-F238E27FC236}">
                <a16:creationId xmlns:a16="http://schemas.microsoft.com/office/drawing/2014/main" id="{E18D2007-C6FA-4E4B-8768-15677712C016}"/>
              </a:ext>
            </a:extLst>
          </p:cNvPr>
          <p:cNvSpPr/>
          <p:nvPr/>
        </p:nvSpPr>
        <p:spPr>
          <a:xfrm>
            <a:off x="6945299" y="4740676"/>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21" name="Rectangle 20">
            <a:extLst>
              <a:ext uri="{FF2B5EF4-FFF2-40B4-BE49-F238E27FC236}">
                <a16:creationId xmlns:a16="http://schemas.microsoft.com/office/drawing/2014/main" id="{C71E2A3A-CF82-47AE-A65C-2219AB9300E0}"/>
              </a:ext>
            </a:extLst>
          </p:cNvPr>
          <p:cNvSpPr/>
          <p:nvPr/>
        </p:nvSpPr>
        <p:spPr>
          <a:xfrm>
            <a:off x="4941904" y="4740676"/>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Rotors</a:t>
            </a:r>
          </a:p>
        </p:txBody>
      </p:sp>
      <p:cxnSp>
        <p:nvCxnSpPr>
          <p:cNvPr id="23" name="Straight Connector 22">
            <a:extLst>
              <a:ext uri="{FF2B5EF4-FFF2-40B4-BE49-F238E27FC236}">
                <a16:creationId xmlns:a16="http://schemas.microsoft.com/office/drawing/2014/main" id="{C4CD2E04-773B-4574-AE45-68FA7E6BE3CB}"/>
              </a:ext>
            </a:extLst>
          </p:cNvPr>
          <p:cNvCxnSpPr>
            <a:stCxn id="19" idx="3"/>
            <a:endCxn id="21" idx="1"/>
          </p:cNvCxnSpPr>
          <p:nvPr/>
        </p:nvCxnSpPr>
        <p:spPr>
          <a:xfrm>
            <a:off x="4092606" y="5140171"/>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805C62-45BD-4552-B0A0-94DD2B121E08}"/>
              </a:ext>
            </a:extLst>
          </p:cNvPr>
          <p:cNvCxnSpPr/>
          <p:nvPr/>
        </p:nvCxnSpPr>
        <p:spPr>
          <a:xfrm>
            <a:off x="6096000" y="5140171"/>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EBBCF7-7873-437D-8E9B-02412A9CBDEC}"/>
              </a:ext>
            </a:extLst>
          </p:cNvPr>
          <p:cNvCxnSpPr/>
          <p:nvPr/>
        </p:nvCxnSpPr>
        <p:spPr>
          <a:xfrm>
            <a:off x="2089211" y="5140171"/>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E8D4D1-B595-4EC6-8790-705AB40E82C2}"/>
              </a:ext>
            </a:extLst>
          </p:cNvPr>
          <p:cNvCxnSpPr/>
          <p:nvPr/>
        </p:nvCxnSpPr>
        <p:spPr>
          <a:xfrm>
            <a:off x="8099396" y="5140171"/>
            <a:ext cx="84929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D4522E4-FBC7-4FC4-9C5D-79E504B112BC}"/>
              </a:ext>
            </a:extLst>
          </p:cNvPr>
          <p:cNvSpPr/>
          <p:nvPr/>
        </p:nvSpPr>
        <p:spPr>
          <a:xfrm>
            <a:off x="1776529" y="4986282"/>
            <a:ext cx="282449"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R</a:t>
            </a:r>
          </a:p>
        </p:txBody>
      </p:sp>
      <p:sp>
        <p:nvSpPr>
          <p:cNvPr id="28" name="Rectangle 27">
            <a:extLst>
              <a:ext uri="{FF2B5EF4-FFF2-40B4-BE49-F238E27FC236}">
                <a16:creationId xmlns:a16="http://schemas.microsoft.com/office/drawing/2014/main" id="{5322DCAF-4956-4FB0-BF69-2486C0AD215E}"/>
              </a:ext>
            </a:extLst>
          </p:cNvPr>
          <p:cNvSpPr/>
          <p:nvPr/>
        </p:nvSpPr>
        <p:spPr>
          <a:xfrm>
            <a:off x="8975850" y="4986281"/>
            <a:ext cx="272832"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E</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AB00E2AB-2C58-4B69-AB8E-C04A45234AA1}"/>
              </a:ext>
            </a:extLst>
          </p:cNvPr>
          <p:cNvSpPr/>
          <p:nvPr/>
        </p:nvSpPr>
        <p:spPr>
          <a:xfrm>
            <a:off x="4337195" y="4832994"/>
            <a:ext cx="28886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a:t>
            </a:r>
          </a:p>
        </p:txBody>
      </p:sp>
      <p:sp>
        <p:nvSpPr>
          <p:cNvPr id="30" name="Rectangle 29">
            <a:extLst>
              <a:ext uri="{FF2B5EF4-FFF2-40B4-BE49-F238E27FC236}">
                <a16:creationId xmlns:a16="http://schemas.microsoft.com/office/drawing/2014/main" id="{8E6F112E-70FE-4E2E-93F1-A6EAC89C30B3}"/>
              </a:ext>
            </a:extLst>
          </p:cNvPr>
          <p:cNvSpPr/>
          <p:nvPr/>
        </p:nvSpPr>
        <p:spPr>
          <a:xfrm>
            <a:off x="6358634" y="4777658"/>
            <a:ext cx="29687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H</a:t>
            </a:r>
          </a:p>
        </p:txBody>
      </p:sp>
      <p:sp>
        <p:nvSpPr>
          <p:cNvPr id="31" name="Flowchart: Alternate Process 30">
            <a:extLst>
              <a:ext uri="{FF2B5EF4-FFF2-40B4-BE49-F238E27FC236}">
                <a16:creationId xmlns:a16="http://schemas.microsoft.com/office/drawing/2014/main" id="{E37F24F7-6B13-4D8A-8935-8A9D07132C06}"/>
              </a:ext>
            </a:extLst>
          </p:cNvPr>
          <p:cNvSpPr/>
          <p:nvPr/>
        </p:nvSpPr>
        <p:spPr>
          <a:xfrm>
            <a:off x="3797590" y="5700054"/>
            <a:ext cx="2411765" cy="98245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Pick a position and find what happens to ‘A’</a:t>
            </a:r>
          </a:p>
        </p:txBody>
      </p:sp>
      <p:sp>
        <p:nvSpPr>
          <p:cNvPr id="32" name="Rectangle 31">
            <a:extLst>
              <a:ext uri="{FF2B5EF4-FFF2-40B4-BE49-F238E27FC236}">
                <a16:creationId xmlns:a16="http://schemas.microsoft.com/office/drawing/2014/main" id="{8F6EAE2B-6C86-48F4-AD67-2E3A278862D7}"/>
              </a:ext>
            </a:extLst>
          </p:cNvPr>
          <p:cNvSpPr/>
          <p:nvPr/>
        </p:nvSpPr>
        <p:spPr>
          <a:xfrm>
            <a:off x="6847206" y="5739106"/>
            <a:ext cx="2504379" cy="400110"/>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Deduce (HE)</a:t>
            </a:r>
          </a:p>
        </p:txBody>
      </p:sp>
    </p:spTree>
    <p:extLst>
      <p:ext uri="{BB962C8B-B14F-4D97-AF65-F5344CB8AC3E}">
        <p14:creationId xmlns:p14="http://schemas.microsoft.com/office/powerpoint/2010/main" val="1437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6BEC85-0B29-43BA-883B-93E2BDE22AEF}"/>
              </a:ext>
            </a:extLst>
          </p:cNvPr>
          <p:cNvSpPr/>
          <p:nvPr/>
        </p:nvSpPr>
        <p:spPr>
          <a:xfrm>
            <a:off x="1660125" y="75460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20" name="Rectangle 19">
            <a:extLst>
              <a:ext uri="{FF2B5EF4-FFF2-40B4-BE49-F238E27FC236}">
                <a16:creationId xmlns:a16="http://schemas.microsoft.com/office/drawing/2014/main" id="{E18D2007-C6FA-4E4B-8768-15677712C016}"/>
              </a:ext>
            </a:extLst>
          </p:cNvPr>
          <p:cNvSpPr/>
          <p:nvPr/>
        </p:nvSpPr>
        <p:spPr>
          <a:xfrm>
            <a:off x="5666915" y="75460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21" name="Rectangle 20">
            <a:extLst>
              <a:ext uri="{FF2B5EF4-FFF2-40B4-BE49-F238E27FC236}">
                <a16:creationId xmlns:a16="http://schemas.microsoft.com/office/drawing/2014/main" id="{C71E2A3A-CF82-47AE-A65C-2219AB9300E0}"/>
              </a:ext>
            </a:extLst>
          </p:cNvPr>
          <p:cNvSpPr/>
          <p:nvPr/>
        </p:nvSpPr>
        <p:spPr>
          <a:xfrm>
            <a:off x="3663520" y="75460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Rotors</a:t>
            </a:r>
          </a:p>
        </p:txBody>
      </p:sp>
      <p:cxnSp>
        <p:nvCxnSpPr>
          <p:cNvPr id="23" name="Straight Connector 22">
            <a:extLst>
              <a:ext uri="{FF2B5EF4-FFF2-40B4-BE49-F238E27FC236}">
                <a16:creationId xmlns:a16="http://schemas.microsoft.com/office/drawing/2014/main" id="{C4CD2E04-773B-4574-AE45-68FA7E6BE3CB}"/>
              </a:ext>
            </a:extLst>
          </p:cNvPr>
          <p:cNvCxnSpPr>
            <a:stCxn id="19" idx="3"/>
            <a:endCxn id="21" idx="1"/>
          </p:cNvCxnSpPr>
          <p:nvPr/>
        </p:nvCxnSpPr>
        <p:spPr>
          <a:xfrm>
            <a:off x="2814222" y="115409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A805C62-45BD-4552-B0A0-94DD2B121E08}"/>
              </a:ext>
            </a:extLst>
          </p:cNvPr>
          <p:cNvCxnSpPr/>
          <p:nvPr/>
        </p:nvCxnSpPr>
        <p:spPr>
          <a:xfrm>
            <a:off x="4817616" y="115409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EBBCF7-7873-437D-8E9B-02412A9CBDEC}"/>
              </a:ext>
            </a:extLst>
          </p:cNvPr>
          <p:cNvCxnSpPr/>
          <p:nvPr/>
        </p:nvCxnSpPr>
        <p:spPr>
          <a:xfrm>
            <a:off x="810827" y="115409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6E8D4D1-B595-4EC6-8790-705AB40E82C2}"/>
              </a:ext>
            </a:extLst>
          </p:cNvPr>
          <p:cNvCxnSpPr/>
          <p:nvPr/>
        </p:nvCxnSpPr>
        <p:spPr>
          <a:xfrm>
            <a:off x="6821012" y="1154097"/>
            <a:ext cx="849298"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D4522E4-FBC7-4FC4-9C5D-79E504B112BC}"/>
              </a:ext>
            </a:extLst>
          </p:cNvPr>
          <p:cNvSpPr/>
          <p:nvPr/>
        </p:nvSpPr>
        <p:spPr>
          <a:xfrm>
            <a:off x="498145" y="1000208"/>
            <a:ext cx="282450"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R</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5322DCAF-4956-4FB0-BF69-2486C0AD215E}"/>
              </a:ext>
            </a:extLst>
          </p:cNvPr>
          <p:cNvSpPr/>
          <p:nvPr/>
        </p:nvSpPr>
        <p:spPr>
          <a:xfrm>
            <a:off x="7692657" y="1000207"/>
            <a:ext cx="28245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X</a:t>
            </a:r>
          </a:p>
        </p:txBody>
      </p:sp>
      <p:sp>
        <p:nvSpPr>
          <p:cNvPr id="29" name="Rectangle 28">
            <a:extLst>
              <a:ext uri="{FF2B5EF4-FFF2-40B4-BE49-F238E27FC236}">
                <a16:creationId xmlns:a16="http://schemas.microsoft.com/office/drawing/2014/main" id="{AB00E2AB-2C58-4B69-AB8E-C04A45234AA1}"/>
              </a:ext>
            </a:extLst>
          </p:cNvPr>
          <p:cNvSpPr/>
          <p:nvPr/>
        </p:nvSpPr>
        <p:spPr>
          <a:xfrm>
            <a:off x="3058811" y="846920"/>
            <a:ext cx="28886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a:t>
            </a:r>
          </a:p>
        </p:txBody>
      </p:sp>
      <p:sp>
        <p:nvSpPr>
          <p:cNvPr id="30" name="Rectangle 29">
            <a:extLst>
              <a:ext uri="{FF2B5EF4-FFF2-40B4-BE49-F238E27FC236}">
                <a16:creationId xmlns:a16="http://schemas.microsoft.com/office/drawing/2014/main" id="{8E6F112E-70FE-4E2E-93F1-A6EAC89C30B3}"/>
              </a:ext>
            </a:extLst>
          </p:cNvPr>
          <p:cNvSpPr/>
          <p:nvPr/>
        </p:nvSpPr>
        <p:spPr>
          <a:xfrm>
            <a:off x="5089868" y="791584"/>
            <a:ext cx="277641"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K</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32" name="Rectangle 31">
            <a:extLst>
              <a:ext uri="{FF2B5EF4-FFF2-40B4-BE49-F238E27FC236}">
                <a16:creationId xmlns:a16="http://schemas.microsoft.com/office/drawing/2014/main" id="{8F6EAE2B-6C86-48F4-AD67-2E3A278862D7}"/>
              </a:ext>
            </a:extLst>
          </p:cNvPr>
          <p:cNvSpPr/>
          <p:nvPr/>
        </p:nvSpPr>
        <p:spPr>
          <a:xfrm>
            <a:off x="5568822" y="1753032"/>
            <a:ext cx="2504379" cy="400110"/>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Deduce (KX)</a:t>
            </a:r>
          </a:p>
        </p:txBody>
      </p:sp>
      <p:sp>
        <p:nvSpPr>
          <p:cNvPr id="33" name="Rectangle 32">
            <a:extLst>
              <a:ext uri="{FF2B5EF4-FFF2-40B4-BE49-F238E27FC236}">
                <a16:creationId xmlns:a16="http://schemas.microsoft.com/office/drawing/2014/main" id="{0E36E595-D51A-4D3B-B9CA-C1526CFCCC25}"/>
              </a:ext>
            </a:extLst>
          </p:cNvPr>
          <p:cNvSpPr/>
          <p:nvPr/>
        </p:nvSpPr>
        <p:spPr>
          <a:xfrm>
            <a:off x="8752914" y="754602"/>
            <a:ext cx="2895867" cy="1015663"/>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If we have connected RA then we have to connect RE ad KX.</a:t>
            </a:r>
          </a:p>
        </p:txBody>
      </p:sp>
      <p:sp>
        <p:nvSpPr>
          <p:cNvPr id="34" name="Rectangle 33">
            <a:extLst>
              <a:ext uri="{FF2B5EF4-FFF2-40B4-BE49-F238E27FC236}">
                <a16:creationId xmlns:a16="http://schemas.microsoft.com/office/drawing/2014/main" id="{20C3681B-BCD9-45B1-A80F-9C0C3D4377AB}"/>
              </a:ext>
            </a:extLst>
          </p:cNvPr>
          <p:cNvSpPr/>
          <p:nvPr/>
        </p:nvSpPr>
        <p:spPr>
          <a:xfrm>
            <a:off x="1660125" y="235258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35" name="Rectangle 34">
            <a:extLst>
              <a:ext uri="{FF2B5EF4-FFF2-40B4-BE49-F238E27FC236}">
                <a16:creationId xmlns:a16="http://schemas.microsoft.com/office/drawing/2014/main" id="{67E57A9E-FA3F-45AE-809A-DEA6BDD106BA}"/>
              </a:ext>
            </a:extLst>
          </p:cNvPr>
          <p:cNvSpPr/>
          <p:nvPr/>
        </p:nvSpPr>
        <p:spPr>
          <a:xfrm>
            <a:off x="5666915" y="235258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36" name="Rectangle 35">
            <a:extLst>
              <a:ext uri="{FF2B5EF4-FFF2-40B4-BE49-F238E27FC236}">
                <a16:creationId xmlns:a16="http://schemas.microsoft.com/office/drawing/2014/main" id="{CB8C71F8-0D7D-4D62-9F09-C9EC89772D12}"/>
              </a:ext>
            </a:extLst>
          </p:cNvPr>
          <p:cNvSpPr/>
          <p:nvPr/>
        </p:nvSpPr>
        <p:spPr>
          <a:xfrm>
            <a:off x="3663520" y="2352582"/>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Rotors</a:t>
            </a:r>
          </a:p>
        </p:txBody>
      </p:sp>
      <p:cxnSp>
        <p:nvCxnSpPr>
          <p:cNvPr id="37" name="Straight Connector 36">
            <a:extLst>
              <a:ext uri="{FF2B5EF4-FFF2-40B4-BE49-F238E27FC236}">
                <a16:creationId xmlns:a16="http://schemas.microsoft.com/office/drawing/2014/main" id="{F63DC6F4-74F9-404C-8C01-3606CB617764}"/>
              </a:ext>
            </a:extLst>
          </p:cNvPr>
          <p:cNvCxnSpPr>
            <a:stCxn id="34" idx="3"/>
            <a:endCxn id="36" idx="1"/>
          </p:cNvCxnSpPr>
          <p:nvPr/>
        </p:nvCxnSpPr>
        <p:spPr>
          <a:xfrm>
            <a:off x="2814222" y="275207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9BA6DD-08CF-46AE-9BA5-6D6F4097161A}"/>
              </a:ext>
            </a:extLst>
          </p:cNvPr>
          <p:cNvCxnSpPr/>
          <p:nvPr/>
        </p:nvCxnSpPr>
        <p:spPr>
          <a:xfrm>
            <a:off x="4817616" y="275207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9FE9B3-EFA2-4234-8758-442396ABAAC4}"/>
              </a:ext>
            </a:extLst>
          </p:cNvPr>
          <p:cNvCxnSpPr/>
          <p:nvPr/>
        </p:nvCxnSpPr>
        <p:spPr>
          <a:xfrm>
            <a:off x="810827" y="2752077"/>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4BD397F-EB6C-4C89-9D0D-B521F18647AE}"/>
              </a:ext>
            </a:extLst>
          </p:cNvPr>
          <p:cNvCxnSpPr/>
          <p:nvPr/>
        </p:nvCxnSpPr>
        <p:spPr>
          <a:xfrm>
            <a:off x="6821012" y="2752077"/>
            <a:ext cx="849298"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3CD4226-1D11-49E8-86D7-07D39CAC30F7}"/>
              </a:ext>
            </a:extLst>
          </p:cNvPr>
          <p:cNvSpPr/>
          <p:nvPr/>
        </p:nvSpPr>
        <p:spPr>
          <a:xfrm>
            <a:off x="498145" y="2598188"/>
            <a:ext cx="282450"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R</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B7B99ACB-74B4-489F-9089-1834DA099E7B}"/>
              </a:ext>
            </a:extLst>
          </p:cNvPr>
          <p:cNvSpPr/>
          <p:nvPr/>
        </p:nvSpPr>
        <p:spPr>
          <a:xfrm>
            <a:off x="7690253" y="2598187"/>
            <a:ext cx="287258"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V</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43" name="Rectangle 42">
            <a:extLst>
              <a:ext uri="{FF2B5EF4-FFF2-40B4-BE49-F238E27FC236}">
                <a16:creationId xmlns:a16="http://schemas.microsoft.com/office/drawing/2014/main" id="{05A8353B-54A4-4AAD-A647-0DF54A5604A3}"/>
              </a:ext>
            </a:extLst>
          </p:cNvPr>
          <p:cNvSpPr/>
          <p:nvPr/>
        </p:nvSpPr>
        <p:spPr>
          <a:xfrm>
            <a:off x="3058811" y="2444900"/>
            <a:ext cx="28886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a:t>
            </a:r>
          </a:p>
        </p:txBody>
      </p:sp>
      <p:sp>
        <p:nvSpPr>
          <p:cNvPr id="44" name="Rectangle 43">
            <a:extLst>
              <a:ext uri="{FF2B5EF4-FFF2-40B4-BE49-F238E27FC236}">
                <a16:creationId xmlns:a16="http://schemas.microsoft.com/office/drawing/2014/main" id="{B4E35A36-9F2F-4A7D-8AFC-E76BD9F8F5E3}"/>
              </a:ext>
            </a:extLst>
          </p:cNvPr>
          <p:cNvSpPr/>
          <p:nvPr/>
        </p:nvSpPr>
        <p:spPr>
          <a:xfrm>
            <a:off x="5098685" y="2389564"/>
            <a:ext cx="260008"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L</a:t>
            </a:r>
          </a:p>
        </p:txBody>
      </p:sp>
      <p:sp>
        <p:nvSpPr>
          <p:cNvPr id="45" name="Rectangle 44">
            <a:extLst>
              <a:ext uri="{FF2B5EF4-FFF2-40B4-BE49-F238E27FC236}">
                <a16:creationId xmlns:a16="http://schemas.microsoft.com/office/drawing/2014/main" id="{826C09B1-8A57-4397-8216-89BFFF8F8CE7}"/>
              </a:ext>
            </a:extLst>
          </p:cNvPr>
          <p:cNvSpPr/>
          <p:nvPr/>
        </p:nvSpPr>
        <p:spPr>
          <a:xfrm>
            <a:off x="5568822" y="3351012"/>
            <a:ext cx="2504379" cy="400110"/>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Deduce (LV)</a:t>
            </a:r>
          </a:p>
        </p:txBody>
      </p:sp>
      <p:sp>
        <p:nvSpPr>
          <p:cNvPr id="58" name="Rectangle 57">
            <a:extLst>
              <a:ext uri="{FF2B5EF4-FFF2-40B4-BE49-F238E27FC236}">
                <a16:creationId xmlns:a16="http://schemas.microsoft.com/office/drawing/2014/main" id="{483A1C7A-ACC6-4F72-99AA-EC5AB704CF65}"/>
              </a:ext>
            </a:extLst>
          </p:cNvPr>
          <p:cNvSpPr/>
          <p:nvPr/>
        </p:nvSpPr>
        <p:spPr>
          <a:xfrm>
            <a:off x="1660124" y="3895211"/>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59" name="Rectangle 58">
            <a:extLst>
              <a:ext uri="{FF2B5EF4-FFF2-40B4-BE49-F238E27FC236}">
                <a16:creationId xmlns:a16="http://schemas.microsoft.com/office/drawing/2014/main" id="{FDAA5E7F-3117-420F-86EB-CD12F518C42B}"/>
              </a:ext>
            </a:extLst>
          </p:cNvPr>
          <p:cNvSpPr/>
          <p:nvPr/>
        </p:nvSpPr>
        <p:spPr>
          <a:xfrm>
            <a:off x="5666914" y="3895211"/>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Plugboard</a:t>
            </a:r>
          </a:p>
        </p:txBody>
      </p:sp>
      <p:sp>
        <p:nvSpPr>
          <p:cNvPr id="60" name="Rectangle 59">
            <a:extLst>
              <a:ext uri="{FF2B5EF4-FFF2-40B4-BE49-F238E27FC236}">
                <a16:creationId xmlns:a16="http://schemas.microsoft.com/office/drawing/2014/main" id="{B405C3F1-FF8E-4D3F-B149-A1E464CBB0AC}"/>
              </a:ext>
            </a:extLst>
          </p:cNvPr>
          <p:cNvSpPr/>
          <p:nvPr/>
        </p:nvSpPr>
        <p:spPr>
          <a:xfrm>
            <a:off x="3663519" y="3895211"/>
            <a:ext cx="1154097" cy="79899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Rotors</a:t>
            </a:r>
          </a:p>
        </p:txBody>
      </p:sp>
      <p:cxnSp>
        <p:nvCxnSpPr>
          <p:cNvPr id="61" name="Straight Connector 60">
            <a:extLst>
              <a:ext uri="{FF2B5EF4-FFF2-40B4-BE49-F238E27FC236}">
                <a16:creationId xmlns:a16="http://schemas.microsoft.com/office/drawing/2014/main" id="{EFCEE75E-8C16-4EE6-B76C-92835D16625C}"/>
              </a:ext>
            </a:extLst>
          </p:cNvPr>
          <p:cNvCxnSpPr>
            <a:stCxn id="58" idx="3"/>
            <a:endCxn id="60" idx="1"/>
          </p:cNvCxnSpPr>
          <p:nvPr/>
        </p:nvCxnSpPr>
        <p:spPr>
          <a:xfrm>
            <a:off x="2814221" y="4294706"/>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2396CB-AFF4-4BCB-BBD7-01208FCC302C}"/>
              </a:ext>
            </a:extLst>
          </p:cNvPr>
          <p:cNvCxnSpPr/>
          <p:nvPr/>
        </p:nvCxnSpPr>
        <p:spPr>
          <a:xfrm>
            <a:off x="4817615" y="4294706"/>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A08E264-E12C-4762-896E-DFFAC89FC3CA}"/>
              </a:ext>
            </a:extLst>
          </p:cNvPr>
          <p:cNvCxnSpPr/>
          <p:nvPr/>
        </p:nvCxnSpPr>
        <p:spPr>
          <a:xfrm>
            <a:off x="810826" y="4294706"/>
            <a:ext cx="8492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110D0D0-CD44-4FC3-BECF-F9607688CF12}"/>
              </a:ext>
            </a:extLst>
          </p:cNvPr>
          <p:cNvCxnSpPr/>
          <p:nvPr/>
        </p:nvCxnSpPr>
        <p:spPr>
          <a:xfrm>
            <a:off x="6821011" y="4294706"/>
            <a:ext cx="849298"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65838A1-E849-43C7-BC8D-A6C830E51011}"/>
              </a:ext>
            </a:extLst>
          </p:cNvPr>
          <p:cNvSpPr/>
          <p:nvPr/>
        </p:nvSpPr>
        <p:spPr>
          <a:xfrm>
            <a:off x="490930" y="4140817"/>
            <a:ext cx="296877"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H</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66" name="Rectangle 65">
            <a:extLst>
              <a:ext uri="{FF2B5EF4-FFF2-40B4-BE49-F238E27FC236}">
                <a16:creationId xmlns:a16="http://schemas.microsoft.com/office/drawing/2014/main" id="{83053B53-9F1F-4855-9FF2-8435D137CE21}"/>
              </a:ext>
            </a:extLst>
          </p:cNvPr>
          <p:cNvSpPr/>
          <p:nvPr/>
        </p:nvSpPr>
        <p:spPr>
          <a:xfrm>
            <a:off x="7697466" y="4140816"/>
            <a:ext cx="272832"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E</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67" name="Rectangle 66">
            <a:extLst>
              <a:ext uri="{FF2B5EF4-FFF2-40B4-BE49-F238E27FC236}">
                <a16:creationId xmlns:a16="http://schemas.microsoft.com/office/drawing/2014/main" id="{74B0310F-8388-4008-861F-B6D623A402FA}"/>
              </a:ext>
            </a:extLst>
          </p:cNvPr>
          <p:cNvSpPr/>
          <p:nvPr/>
        </p:nvSpPr>
        <p:spPr>
          <a:xfrm>
            <a:off x="3066826" y="3987529"/>
            <a:ext cx="27283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E</a:t>
            </a:r>
          </a:p>
        </p:txBody>
      </p:sp>
      <p:sp>
        <p:nvSpPr>
          <p:cNvPr id="68" name="Rectangle 67">
            <a:extLst>
              <a:ext uri="{FF2B5EF4-FFF2-40B4-BE49-F238E27FC236}">
                <a16:creationId xmlns:a16="http://schemas.microsoft.com/office/drawing/2014/main" id="{4C1AB7A2-A760-4744-9FC9-6B93B86F2575}"/>
              </a:ext>
            </a:extLst>
          </p:cNvPr>
          <p:cNvSpPr/>
          <p:nvPr/>
        </p:nvSpPr>
        <p:spPr>
          <a:xfrm>
            <a:off x="5077043" y="3932193"/>
            <a:ext cx="303289" cy="307777"/>
          </a:xfrm>
          <a:prstGeom prst="rect">
            <a:avLst/>
          </a:prstGeom>
          <a:noFill/>
        </p:spPr>
        <p:txBody>
          <a:bodyPr wrap="none" lIns="91440" tIns="45720" rIns="91440" bIns="45720">
            <a:spAutoFit/>
          </a:bodyPr>
          <a:lstStyle/>
          <a:p>
            <a:pPr algn="ctr"/>
            <a:r>
              <a:rPr lang="en-US" sz="1400" dirty="0">
                <a:ln w="0"/>
                <a:effectLst>
                  <a:outerShdw blurRad="38100" dist="19050" dir="2700000" algn="tl" rotWithShape="0">
                    <a:schemeClr val="dk1">
                      <a:alpha val="40000"/>
                    </a:schemeClr>
                  </a:outerShdw>
                </a:effectLst>
              </a:rPr>
              <a:t>O</a:t>
            </a:r>
            <a:endParaRPr lang="en-US" sz="1400" b="0" cap="none" spc="0"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F7AC3D3D-4F6B-4B3A-85D7-FBEF35A12E69}"/>
              </a:ext>
            </a:extLst>
          </p:cNvPr>
          <p:cNvSpPr/>
          <p:nvPr/>
        </p:nvSpPr>
        <p:spPr>
          <a:xfrm>
            <a:off x="5568821" y="4893641"/>
            <a:ext cx="2504379" cy="400110"/>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Deduce (OE)</a:t>
            </a:r>
          </a:p>
        </p:txBody>
      </p:sp>
      <p:sp>
        <p:nvSpPr>
          <p:cNvPr id="70" name="Rectangle 69">
            <a:extLst>
              <a:ext uri="{FF2B5EF4-FFF2-40B4-BE49-F238E27FC236}">
                <a16:creationId xmlns:a16="http://schemas.microsoft.com/office/drawing/2014/main" id="{9C98A220-DE50-410D-9A3B-F85937CB8B77}"/>
              </a:ext>
            </a:extLst>
          </p:cNvPr>
          <p:cNvSpPr/>
          <p:nvPr/>
        </p:nvSpPr>
        <p:spPr>
          <a:xfrm>
            <a:off x="7200096" y="4918459"/>
            <a:ext cx="2178674" cy="338554"/>
          </a:xfrm>
          <a:prstGeom prst="rect">
            <a:avLst/>
          </a:prstGeom>
          <a:noFill/>
        </p:spPr>
        <p:txBody>
          <a:bodyPr wrap="none" lIns="91440" tIns="45720" rIns="91440" bIns="45720">
            <a:spAutoFit/>
          </a:bodyPr>
          <a:lstStyle/>
          <a:p>
            <a:pPr algn="ctr"/>
            <a:r>
              <a:rPr lang="en-US" sz="1600" dirty="0">
                <a:ln w="0"/>
                <a:solidFill>
                  <a:srgbClr val="FF0000"/>
                </a:solidFill>
                <a:effectLst>
                  <a:outerShdw blurRad="38100" dist="19050" dir="2700000" algn="tl" rotWithShape="0">
                    <a:schemeClr val="dk1">
                      <a:alpha val="40000"/>
                    </a:schemeClr>
                  </a:outerShdw>
                </a:effectLst>
              </a:rPr>
              <a:t>WRONG (Contradiction)</a:t>
            </a:r>
          </a:p>
        </p:txBody>
      </p:sp>
      <p:sp>
        <p:nvSpPr>
          <p:cNvPr id="71" name="Rectangle 70">
            <a:extLst>
              <a:ext uri="{FF2B5EF4-FFF2-40B4-BE49-F238E27FC236}">
                <a16:creationId xmlns:a16="http://schemas.microsoft.com/office/drawing/2014/main" id="{A413F16F-3159-42B0-8B3B-12EEAD658DF9}"/>
              </a:ext>
            </a:extLst>
          </p:cNvPr>
          <p:cNvSpPr/>
          <p:nvPr/>
        </p:nvSpPr>
        <p:spPr>
          <a:xfrm>
            <a:off x="465537" y="5338686"/>
            <a:ext cx="11448296" cy="1323439"/>
          </a:xfrm>
          <a:prstGeom prst="rect">
            <a:avLst/>
          </a:prstGeom>
          <a:noFill/>
        </p:spPr>
        <p:txBody>
          <a:bodyPr wrap="square" lIns="91440" tIns="45720" rIns="91440" bIns="45720">
            <a:spAutoFit/>
          </a:bodyPr>
          <a:lstStyle/>
          <a:p>
            <a:pPr algn="l" rtl="0"/>
            <a:r>
              <a:rPr lang="en-US" sz="2000" b="0" cap="none" spc="0" dirty="0">
                <a:ln w="0"/>
                <a:solidFill>
                  <a:schemeClr val="tx1"/>
                </a:solidFill>
                <a:effectLst>
                  <a:outerShdw blurRad="38100" dist="19050" dir="2700000" algn="tl" rotWithShape="0">
                    <a:schemeClr val="dk1">
                      <a:alpha val="40000"/>
                    </a:schemeClr>
                  </a:outerShdw>
                </a:effectLst>
              </a:rPr>
              <a:t>If O is connected to E then it cannot be connected to H! then we defiantly know that R is not connected to A.</a:t>
            </a:r>
          </a:p>
          <a:p>
            <a:pPr algn="l" rtl="0"/>
            <a:r>
              <a:rPr lang="en-US" sz="2000" b="0" cap="none" spc="0" dirty="0">
                <a:ln w="0"/>
                <a:solidFill>
                  <a:schemeClr val="tx1"/>
                </a:solidFill>
                <a:effectLst>
                  <a:outerShdw blurRad="38100" dist="19050" dir="2700000" algn="tl" rotWithShape="0">
                    <a:schemeClr val="dk1">
                      <a:alpha val="40000"/>
                    </a:schemeClr>
                  </a:outerShdw>
                </a:effectLst>
              </a:rPr>
              <a:t>we need to check all plugs option from R to any letter, if it didn’t work then try other Rotor setting.</a:t>
            </a:r>
          </a:p>
          <a:p>
            <a:pPr algn="l" rtl="0"/>
            <a:r>
              <a:rPr lang="en-US" sz="2000" dirty="0">
                <a:ln w="0"/>
                <a:effectLst>
                  <a:outerShdw blurRad="38100" dist="19050" dir="2700000" algn="tl" rotWithShape="0">
                    <a:schemeClr val="dk1">
                      <a:alpha val="40000"/>
                    </a:schemeClr>
                  </a:outerShdw>
                </a:effectLst>
              </a:rPr>
              <a:t>This process will take a lot of time but Alan have noticed that once we find one mistake this means all the deductions are wrong which made the process much more faster.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1739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80B823B-9F99-445F-B52B-AB8063BC4622}"/>
              </a:ext>
            </a:extLst>
          </p:cNvPr>
          <p:cNvSpPr>
            <a:spLocks noGrp="1"/>
          </p:cNvSpPr>
          <p:nvPr>
            <p:ph type="title"/>
          </p:nvPr>
        </p:nvSpPr>
        <p:spPr>
          <a:xfrm>
            <a:off x="793662" y="386930"/>
            <a:ext cx="10066122" cy="1298448"/>
          </a:xfrm>
        </p:spPr>
        <p:txBody>
          <a:bodyPr anchor="b">
            <a:normAutofit/>
          </a:bodyPr>
          <a:lstStyle/>
          <a:p>
            <a:pPr algn="ctr"/>
            <a:r>
              <a:rPr lang="en-US" sz="4800" b="1" dirty="0"/>
              <a:t>BOMBE</a:t>
            </a:r>
            <a:endParaRPr lang="he-IL" sz="4800" b="1" dirty="0"/>
          </a:p>
        </p:txBody>
      </p:sp>
      <p:sp>
        <p:nvSpPr>
          <p:cNvPr id="141" name="Rectangle 14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Content Placeholder 4101">
            <a:extLst>
              <a:ext uri="{FF2B5EF4-FFF2-40B4-BE49-F238E27FC236}">
                <a16:creationId xmlns:a16="http://schemas.microsoft.com/office/drawing/2014/main" id="{699BA96B-45F9-41F4-BC59-B2163BED904F}"/>
              </a:ext>
            </a:extLst>
          </p:cNvPr>
          <p:cNvSpPr>
            <a:spLocks noGrp="1"/>
          </p:cNvSpPr>
          <p:nvPr>
            <p:ph idx="1"/>
          </p:nvPr>
        </p:nvSpPr>
        <p:spPr>
          <a:xfrm>
            <a:off x="174282" y="2467847"/>
            <a:ext cx="5150277" cy="3903973"/>
          </a:xfrm>
        </p:spPr>
        <p:txBody>
          <a:bodyPr anchor="ctr">
            <a:normAutofit fontScale="92500" lnSpcReduction="10000"/>
          </a:bodyPr>
          <a:lstStyle/>
          <a:p>
            <a:pPr algn="l" defTabSz="457200" rtl="0">
              <a:spcBef>
                <a:spcPct val="20000"/>
              </a:spcBef>
              <a:spcAft>
                <a:spcPts val="600"/>
              </a:spcAft>
              <a:buClr>
                <a:schemeClr val="accent1">
                  <a:lumMod val="75000"/>
                </a:schemeClr>
              </a:buClr>
              <a:buSzPct val="145000"/>
              <a:defRPr/>
            </a:pPr>
            <a:r>
              <a:rPr lang="en-US" sz="2000" dirty="0"/>
              <a:t>The BOMBE tried every possible rotor position</a:t>
            </a:r>
            <a:br>
              <a:rPr lang="en-US" sz="2000" dirty="0"/>
            </a:br>
            <a:r>
              <a:rPr lang="en-US" sz="2000" dirty="0"/>
              <a:t>and for each test performed a particular test.</a:t>
            </a:r>
          </a:p>
          <a:p>
            <a:pPr marL="0" indent="0" algn="l" defTabSz="457200" rtl="0">
              <a:spcBef>
                <a:spcPct val="20000"/>
              </a:spcBef>
              <a:spcAft>
                <a:spcPts val="600"/>
              </a:spcAft>
              <a:buClr>
                <a:schemeClr val="accent1">
                  <a:lumMod val="75000"/>
                </a:schemeClr>
              </a:buClr>
              <a:buSzPct val="145000"/>
              <a:buNone/>
              <a:defRPr/>
            </a:pPr>
            <a:endParaRPr lang="en-US" sz="2000" dirty="0"/>
          </a:p>
          <a:p>
            <a:pPr algn="l" defTabSz="457200" rtl="0">
              <a:spcBef>
                <a:spcPct val="20000"/>
              </a:spcBef>
              <a:spcAft>
                <a:spcPts val="600"/>
              </a:spcAft>
              <a:buClr>
                <a:schemeClr val="accent1">
                  <a:lumMod val="75000"/>
                </a:schemeClr>
              </a:buClr>
              <a:buSzPct val="145000"/>
              <a:defRPr/>
            </a:pPr>
            <a:r>
              <a:rPr lang="en-US" sz="2000" dirty="0"/>
              <a:t>The test eliminated thousands of possible</a:t>
            </a:r>
            <a:br>
              <a:rPr lang="en-US" sz="2000" dirty="0"/>
            </a:br>
            <a:r>
              <a:rPr lang="en-US" sz="2000" dirty="0"/>
              <a:t>positions of the three rotors.</a:t>
            </a:r>
          </a:p>
          <a:p>
            <a:pPr marL="0" indent="0" algn="l" defTabSz="457200" rtl="0">
              <a:spcBef>
                <a:spcPct val="20000"/>
              </a:spcBef>
              <a:spcAft>
                <a:spcPts val="600"/>
              </a:spcAft>
              <a:buClr>
                <a:schemeClr val="accent1">
                  <a:lumMod val="75000"/>
                </a:schemeClr>
              </a:buClr>
              <a:buSzPct val="145000"/>
              <a:buNone/>
              <a:defRPr/>
            </a:pPr>
            <a:endParaRPr lang="en-US" sz="2000" dirty="0"/>
          </a:p>
          <a:p>
            <a:pPr algn="l" defTabSz="457200" rtl="0">
              <a:spcBef>
                <a:spcPct val="20000"/>
              </a:spcBef>
              <a:spcAft>
                <a:spcPts val="600"/>
              </a:spcAft>
              <a:buClr>
                <a:schemeClr val="accent1">
                  <a:lumMod val="75000"/>
                </a:schemeClr>
              </a:buClr>
              <a:buSzPct val="145000"/>
              <a:defRPr/>
            </a:pPr>
            <a:r>
              <a:rPr lang="en-US" sz="2000" dirty="0"/>
              <a:t>The few possible solutions remaining were manually tested.</a:t>
            </a:r>
          </a:p>
          <a:p>
            <a:pPr marL="0" indent="0" algn="l" defTabSz="457200" rtl="0">
              <a:spcBef>
                <a:spcPct val="20000"/>
              </a:spcBef>
              <a:spcAft>
                <a:spcPts val="600"/>
              </a:spcAft>
              <a:buClr>
                <a:schemeClr val="accent1">
                  <a:lumMod val="75000"/>
                </a:schemeClr>
              </a:buClr>
              <a:buSzPct val="145000"/>
              <a:buNone/>
              <a:defRPr/>
            </a:pPr>
            <a:endParaRPr lang="en-US" sz="2000" dirty="0"/>
          </a:p>
          <a:p>
            <a:pPr algn="l" defTabSz="457200" rtl="0">
              <a:spcBef>
                <a:spcPct val="20000"/>
              </a:spcBef>
              <a:spcAft>
                <a:spcPts val="600"/>
              </a:spcAft>
              <a:buClr>
                <a:schemeClr val="accent1">
                  <a:lumMod val="75000"/>
                </a:schemeClr>
              </a:buClr>
              <a:buSzPct val="145000"/>
              <a:defRPr/>
            </a:pPr>
            <a:r>
              <a:rPr lang="en-US" sz="2000" dirty="0"/>
              <a:t>In order to use the BOMBE, the decoder had to produce a region of  encrypted text for which the original text could be guessed.</a:t>
            </a:r>
          </a:p>
          <a:p>
            <a:pPr rtl="0"/>
            <a:endParaRPr lang="en-US" sz="1700" dirty="0"/>
          </a:p>
        </p:txBody>
      </p:sp>
      <p:pic>
        <p:nvPicPr>
          <p:cNvPr id="4098" name="Picture 2" descr="Last chance to put a Bombe in the UK's National Museum of ...">
            <a:extLst>
              <a:ext uri="{FF2B5EF4-FFF2-40B4-BE49-F238E27FC236}">
                <a16:creationId xmlns:a16="http://schemas.microsoft.com/office/drawing/2014/main" id="{0527F77F-B8CF-46FE-89DD-40810A755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49" r="29466"/>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9599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creenshot of a social media post&#10;&#10;Description automatically generated">
            <a:extLst>
              <a:ext uri="{FF2B5EF4-FFF2-40B4-BE49-F238E27FC236}">
                <a16:creationId xmlns:a16="http://schemas.microsoft.com/office/drawing/2014/main" id="{05A7BC36-9DA7-4FCF-A02D-445B5280B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301" y="2009399"/>
            <a:ext cx="8096250" cy="2428875"/>
          </a:xfrm>
          <a:prstGeom prst="rect">
            <a:avLst/>
          </a:prstGeom>
        </p:spPr>
      </p:pic>
      <p:sp>
        <p:nvSpPr>
          <p:cNvPr id="34" name="TextBox 33">
            <a:extLst>
              <a:ext uri="{FF2B5EF4-FFF2-40B4-BE49-F238E27FC236}">
                <a16:creationId xmlns:a16="http://schemas.microsoft.com/office/drawing/2014/main" id="{F2F3C232-3C89-4F78-8F59-0EB99F097DCC}"/>
              </a:ext>
            </a:extLst>
          </p:cNvPr>
          <p:cNvSpPr txBox="1"/>
          <p:nvPr/>
        </p:nvSpPr>
        <p:spPr>
          <a:xfrm>
            <a:off x="520366" y="628393"/>
            <a:ext cx="2337134" cy="523220"/>
          </a:xfrm>
          <a:prstGeom prst="rect">
            <a:avLst/>
          </a:prstGeom>
          <a:noFill/>
        </p:spPr>
        <p:txBody>
          <a:bodyPr wrap="square" rtlCol="0">
            <a:spAutoFit/>
          </a:bodyPr>
          <a:lstStyle/>
          <a:p>
            <a:pPr algn="l" rtl="0"/>
            <a:r>
              <a:rPr lang="en-US" sz="2800" b="1" dirty="0"/>
              <a:t>CBC mode</a:t>
            </a:r>
            <a:endParaRPr lang="en-SX" sz="2800" b="1" dirty="0"/>
          </a:p>
        </p:txBody>
      </p:sp>
    </p:spTree>
    <p:extLst>
      <p:ext uri="{BB962C8B-B14F-4D97-AF65-F5344CB8AC3E}">
        <p14:creationId xmlns:p14="http://schemas.microsoft.com/office/powerpoint/2010/main" val="4154270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screenshot of a social media post&#10;&#10;Description automatically generated">
            <a:extLst>
              <a:ext uri="{FF2B5EF4-FFF2-40B4-BE49-F238E27FC236}">
                <a16:creationId xmlns:a16="http://schemas.microsoft.com/office/drawing/2014/main" id="{05A7BC36-9DA7-4FCF-A02D-445B5280B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301" y="2009399"/>
            <a:ext cx="8096250" cy="2428875"/>
          </a:xfrm>
          <a:prstGeom prst="rect">
            <a:avLst/>
          </a:prstGeom>
        </p:spPr>
      </p:pic>
      <p:sp>
        <p:nvSpPr>
          <p:cNvPr id="10" name="Rectangle 9">
            <a:extLst>
              <a:ext uri="{FF2B5EF4-FFF2-40B4-BE49-F238E27FC236}">
                <a16:creationId xmlns:a16="http://schemas.microsoft.com/office/drawing/2014/main" id="{70CBB79F-2086-49DB-BD61-67285617A97E}"/>
              </a:ext>
            </a:extLst>
          </p:cNvPr>
          <p:cNvSpPr/>
          <p:nvPr/>
        </p:nvSpPr>
        <p:spPr>
          <a:xfrm>
            <a:off x="7017591" y="2701459"/>
            <a:ext cx="1069005" cy="335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Encryption</a:t>
            </a:r>
            <a:endParaRPr lang="en-SX" sz="1400" dirty="0"/>
          </a:p>
        </p:txBody>
      </p:sp>
      <p:sp>
        <p:nvSpPr>
          <p:cNvPr id="12" name="Rectangle 11">
            <a:extLst>
              <a:ext uri="{FF2B5EF4-FFF2-40B4-BE49-F238E27FC236}">
                <a16:creationId xmlns:a16="http://schemas.microsoft.com/office/drawing/2014/main" id="{E31ABF05-D1D3-4D95-9F8F-45288BEE8EEB}"/>
              </a:ext>
            </a:extLst>
          </p:cNvPr>
          <p:cNvSpPr/>
          <p:nvPr/>
        </p:nvSpPr>
        <p:spPr>
          <a:xfrm>
            <a:off x="8820170" y="2686219"/>
            <a:ext cx="1069005" cy="335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Encryption</a:t>
            </a:r>
            <a:endParaRPr lang="en-SX" sz="1400" dirty="0"/>
          </a:p>
        </p:txBody>
      </p:sp>
      <p:sp>
        <p:nvSpPr>
          <p:cNvPr id="14" name="Rectangle 13">
            <a:extLst>
              <a:ext uri="{FF2B5EF4-FFF2-40B4-BE49-F238E27FC236}">
                <a16:creationId xmlns:a16="http://schemas.microsoft.com/office/drawing/2014/main" id="{6A014AEA-879F-4488-8366-372A61D40277}"/>
              </a:ext>
            </a:extLst>
          </p:cNvPr>
          <p:cNvSpPr/>
          <p:nvPr/>
        </p:nvSpPr>
        <p:spPr>
          <a:xfrm>
            <a:off x="4775934" y="2999495"/>
            <a:ext cx="1069005" cy="335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Decryption</a:t>
            </a:r>
            <a:endParaRPr lang="en-SX" sz="1400" dirty="0"/>
          </a:p>
        </p:txBody>
      </p:sp>
      <p:sp>
        <p:nvSpPr>
          <p:cNvPr id="16" name="Rectangle 15">
            <a:extLst>
              <a:ext uri="{FF2B5EF4-FFF2-40B4-BE49-F238E27FC236}">
                <a16:creationId xmlns:a16="http://schemas.microsoft.com/office/drawing/2014/main" id="{4D9478EA-A6E0-4624-86C5-E0D07F82E82B}"/>
              </a:ext>
            </a:extLst>
          </p:cNvPr>
          <p:cNvSpPr/>
          <p:nvPr/>
        </p:nvSpPr>
        <p:spPr>
          <a:xfrm>
            <a:off x="3030664" y="2985499"/>
            <a:ext cx="1069005" cy="3359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Decryption</a:t>
            </a:r>
            <a:endParaRPr lang="en-SX" sz="1400" dirty="0"/>
          </a:p>
        </p:txBody>
      </p:sp>
      <p:pic>
        <p:nvPicPr>
          <p:cNvPr id="17" name="Picture 16">
            <a:extLst>
              <a:ext uri="{FF2B5EF4-FFF2-40B4-BE49-F238E27FC236}">
                <a16:creationId xmlns:a16="http://schemas.microsoft.com/office/drawing/2014/main" id="{B51224FE-05E7-46AE-96ED-3BEAAAA0D3BD}"/>
              </a:ext>
            </a:extLst>
          </p:cNvPr>
          <p:cNvPicPr>
            <a:picLocks noChangeAspect="1"/>
          </p:cNvPicPr>
          <p:nvPr/>
        </p:nvPicPr>
        <p:blipFill>
          <a:blip r:embed="rId3"/>
          <a:stretch>
            <a:fillRect/>
          </a:stretch>
        </p:blipFill>
        <p:spPr>
          <a:xfrm>
            <a:off x="7151937" y="2175777"/>
            <a:ext cx="2590800" cy="133350"/>
          </a:xfrm>
          <a:prstGeom prst="rect">
            <a:avLst/>
          </a:prstGeom>
        </p:spPr>
      </p:pic>
      <p:pic>
        <p:nvPicPr>
          <p:cNvPr id="18" name="Picture 17">
            <a:extLst>
              <a:ext uri="{FF2B5EF4-FFF2-40B4-BE49-F238E27FC236}">
                <a16:creationId xmlns:a16="http://schemas.microsoft.com/office/drawing/2014/main" id="{563C32B9-A7FA-4C90-9193-92A1077009E4}"/>
              </a:ext>
            </a:extLst>
          </p:cNvPr>
          <p:cNvPicPr>
            <a:picLocks noChangeAspect="1"/>
          </p:cNvPicPr>
          <p:nvPr/>
        </p:nvPicPr>
        <p:blipFill>
          <a:blip r:embed="rId3"/>
          <a:stretch>
            <a:fillRect/>
          </a:stretch>
        </p:blipFill>
        <p:spPr>
          <a:xfrm>
            <a:off x="3142309" y="3750179"/>
            <a:ext cx="2590800" cy="133350"/>
          </a:xfrm>
          <a:prstGeom prst="rect">
            <a:avLst/>
          </a:prstGeom>
        </p:spPr>
      </p:pic>
      <p:pic>
        <p:nvPicPr>
          <p:cNvPr id="19" name="Picture 18">
            <a:extLst>
              <a:ext uri="{FF2B5EF4-FFF2-40B4-BE49-F238E27FC236}">
                <a16:creationId xmlns:a16="http://schemas.microsoft.com/office/drawing/2014/main" id="{585BC3EA-BCE6-4A1D-9783-C9AD0557462D}"/>
              </a:ext>
            </a:extLst>
          </p:cNvPr>
          <p:cNvPicPr>
            <a:picLocks noChangeAspect="1"/>
          </p:cNvPicPr>
          <p:nvPr/>
        </p:nvPicPr>
        <p:blipFill>
          <a:blip r:embed="rId4"/>
          <a:stretch>
            <a:fillRect/>
          </a:stretch>
        </p:blipFill>
        <p:spPr>
          <a:xfrm>
            <a:off x="3154316" y="2138319"/>
            <a:ext cx="2543175" cy="180975"/>
          </a:xfrm>
          <a:prstGeom prst="rect">
            <a:avLst/>
          </a:prstGeom>
        </p:spPr>
      </p:pic>
      <p:pic>
        <p:nvPicPr>
          <p:cNvPr id="20" name="Picture 19">
            <a:extLst>
              <a:ext uri="{FF2B5EF4-FFF2-40B4-BE49-F238E27FC236}">
                <a16:creationId xmlns:a16="http://schemas.microsoft.com/office/drawing/2014/main" id="{7BC716E0-16A3-47BF-B028-9912BE548E87}"/>
              </a:ext>
            </a:extLst>
          </p:cNvPr>
          <p:cNvPicPr>
            <a:picLocks noChangeAspect="1"/>
          </p:cNvPicPr>
          <p:nvPr/>
        </p:nvPicPr>
        <p:blipFill>
          <a:blip r:embed="rId4"/>
          <a:stretch>
            <a:fillRect/>
          </a:stretch>
        </p:blipFill>
        <p:spPr>
          <a:xfrm>
            <a:off x="7181178" y="3698599"/>
            <a:ext cx="2543175" cy="180975"/>
          </a:xfrm>
          <a:prstGeom prst="rect">
            <a:avLst/>
          </a:prstGeom>
        </p:spPr>
      </p:pic>
      <p:pic>
        <p:nvPicPr>
          <p:cNvPr id="21" name="Picture 20">
            <a:extLst>
              <a:ext uri="{FF2B5EF4-FFF2-40B4-BE49-F238E27FC236}">
                <a16:creationId xmlns:a16="http://schemas.microsoft.com/office/drawing/2014/main" id="{9979BA62-5134-4D8F-80A9-C4275C520265}"/>
              </a:ext>
            </a:extLst>
          </p:cNvPr>
          <p:cNvPicPr>
            <a:picLocks noChangeAspect="1"/>
          </p:cNvPicPr>
          <p:nvPr/>
        </p:nvPicPr>
        <p:blipFill>
          <a:blip r:embed="rId5"/>
          <a:stretch>
            <a:fillRect/>
          </a:stretch>
        </p:blipFill>
        <p:spPr>
          <a:xfrm>
            <a:off x="2635905" y="3997920"/>
            <a:ext cx="2638425" cy="390525"/>
          </a:xfrm>
          <a:prstGeom prst="rect">
            <a:avLst/>
          </a:prstGeom>
        </p:spPr>
      </p:pic>
      <p:pic>
        <p:nvPicPr>
          <p:cNvPr id="22" name="Picture 21">
            <a:extLst>
              <a:ext uri="{FF2B5EF4-FFF2-40B4-BE49-F238E27FC236}">
                <a16:creationId xmlns:a16="http://schemas.microsoft.com/office/drawing/2014/main" id="{1BF54FCC-821F-4F2A-BD02-5AFE7ABC28CC}"/>
              </a:ext>
            </a:extLst>
          </p:cNvPr>
          <p:cNvPicPr>
            <a:picLocks noChangeAspect="1"/>
          </p:cNvPicPr>
          <p:nvPr/>
        </p:nvPicPr>
        <p:blipFill>
          <a:blip r:embed="rId6"/>
          <a:stretch>
            <a:fillRect/>
          </a:stretch>
        </p:blipFill>
        <p:spPr>
          <a:xfrm>
            <a:off x="6817296" y="4016350"/>
            <a:ext cx="2571750" cy="381000"/>
          </a:xfrm>
          <a:prstGeom prst="rect">
            <a:avLst/>
          </a:prstGeom>
        </p:spPr>
      </p:pic>
      <p:sp>
        <p:nvSpPr>
          <p:cNvPr id="23" name="TextBox 22">
            <a:extLst>
              <a:ext uri="{FF2B5EF4-FFF2-40B4-BE49-F238E27FC236}">
                <a16:creationId xmlns:a16="http://schemas.microsoft.com/office/drawing/2014/main" id="{F06A35C1-CEF1-4BD0-BC98-15C136242554}"/>
              </a:ext>
            </a:extLst>
          </p:cNvPr>
          <p:cNvSpPr txBox="1"/>
          <p:nvPr/>
        </p:nvSpPr>
        <p:spPr>
          <a:xfrm>
            <a:off x="530289" y="616672"/>
            <a:ext cx="3733800" cy="523220"/>
          </a:xfrm>
          <a:prstGeom prst="rect">
            <a:avLst/>
          </a:prstGeom>
          <a:noFill/>
        </p:spPr>
        <p:txBody>
          <a:bodyPr wrap="square" rtlCol="0">
            <a:spAutoFit/>
          </a:bodyPr>
          <a:lstStyle/>
          <a:p>
            <a:pPr algn="l" rtl="0"/>
            <a:r>
              <a:rPr lang="en-US" sz="2800" b="1" dirty="0"/>
              <a:t>Inverse CBC mode</a:t>
            </a:r>
            <a:endParaRPr lang="en-SX" sz="2800" b="1" dirty="0"/>
          </a:p>
        </p:txBody>
      </p:sp>
    </p:spTree>
    <p:extLst>
      <p:ext uri="{BB962C8B-B14F-4D97-AF65-F5344CB8AC3E}">
        <p14:creationId xmlns:p14="http://schemas.microsoft.com/office/powerpoint/2010/main" val="92761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8665C8C-4C85-4211-B5FB-454A09054EB7}"/>
              </a:ext>
            </a:extLst>
          </p:cNvPr>
          <p:cNvSpPr txBox="1"/>
          <p:nvPr/>
        </p:nvSpPr>
        <p:spPr>
          <a:xfrm>
            <a:off x="694065" y="721672"/>
            <a:ext cx="4297680" cy="1200329"/>
          </a:xfrm>
          <a:prstGeom prst="rect">
            <a:avLst/>
          </a:prstGeom>
          <a:noFill/>
        </p:spPr>
        <p:txBody>
          <a:bodyPr wrap="square" rtlCol="0">
            <a:spAutoFit/>
          </a:bodyPr>
          <a:lstStyle/>
          <a:p>
            <a:pPr algn="l"/>
            <a:r>
              <a:rPr lang="en-US" sz="7200" b="1" dirty="0">
                <a:latin typeface="+mj-lt"/>
              </a:rPr>
              <a:t>El-Gamal</a:t>
            </a:r>
            <a:endParaRPr lang="en-SX" sz="7200" b="1" dirty="0">
              <a:latin typeface="+mj-lt"/>
            </a:endParaRPr>
          </a:p>
        </p:txBody>
      </p:sp>
      <p:sp>
        <p:nvSpPr>
          <p:cNvPr id="14" name="TextBox 13">
            <a:extLst>
              <a:ext uri="{FF2B5EF4-FFF2-40B4-BE49-F238E27FC236}">
                <a16:creationId xmlns:a16="http://schemas.microsoft.com/office/drawing/2014/main" id="{FF531AC0-C800-4ED4-9805-B4D199F85EB1}"/>
              </a:ext>
            </a:extLst>
          </p:cNvPr>
          <p:cNvSpPr txBox="1"/>
          <p:nvPr/>
        </p:nvSpPr>
        <p:spPr>
          <a:xfrm>
            <a:off x="457200" y="2202873"/>
            <a:ext cx="4894118" cy="4154984"/>
          </a:xfrm>
          <a:prstGeom prst="rect">
            <a:avLst/>
          </a:prstGeom>
          <a:noFill/>
        </p:spPr>
        <p:txBody>
          <a:bodyPr wrap="square" rtlCol="0">
            <a:spAutoFit/>
          </a:bodyPr>
          <a:lstStyle/>
          <a:p>
            <a:pPr marL="285750" indent="-285750" algn="l" rtl="0">
              <a:buFont typeface="Arial" panose="020B0604020202020204" pitchFamily="34" charset="0"/>
              <a:buChar char="•"/>
            </a:pPr>
            <a:r>
              <a:rPr lang="en-US" sz="2400" dirty="0"/>
              <a:t>Digital signature scheme.</a:t>
            </a:r>
          </a:p>
          <a:p>
            <a:pPr marL="285750" indent="-285750" algn="l" rtl="0">
              <a:buFont typeface="Arial" panose="020B0604020202020204" pitchFamily="34" charset="0"/>
              <a:buChar char="•"/>
            </a:pPr>
            <a:r>
              <a:rPr lang="en-US" sz="2400" dirty="0"/>
              <a:t>Invented by Egyptian cryptographer Taher El-Gamal in 1985.</a:t>
            </a:r>
          </a:p>
          <a:p>
            <a:pPr marL="285750" indent="-285750" algn="l" rtl="0">
              <a:buFont typeface="Arial" panose="020B0604020202020204" pitchFamily="34" charset="0"/>
              <a:buChar char="•"/>
            </a:pPr>
            <a:r>
              <a:rPr lang="en-US" sz="2400" dirty="0"/>
              <a:t>Uses hash function.</a:t>
            </a:r>
          </a:p>
          <a:p>
            <a:pPr marL="285750" indent="-285750" algn="l" rtl="0">
              <a:buFont typeface="Arial" panose="020B0604020202020204" pitchFamily="34" charset="0"/>
              <a:buChar char="•"/>
            </a:pPr>
            <a:r>
              <a:rPr lang="en-US" sz="2400" dirty="0"/>
              <a:t>Digital signature’s purpose is to achieve 3 important cryptosystem principles:</a:t>
            </a:r>
          </a:p>
          <a:p>
            <a:pPr marL="800100" lvl="1" indent="-342900" algn="l" rtl="0">
              <a:buFont typeface="+mj-lt"/>
              <a:buAutoNum type="arabicPeriod"/>
            </a:pPr>
            <a:r>
              <a:rPr lang="en-US" sz="2400" dirty="0"/>
              <a:t>Authentication.</a:t>
            </a:r>
          </a:p>
          <a:p>
            <a:pPr marL="800100" lvl="1" indent="-342900" algn="l" rtl="0">
              <a:buFont typeface="+mj-lt"/>
              <a:buAutoNum type="arabicPeriod"/>
            </a:pPr>
            <a:r>
              <a:rPr lang="en-US" sz="2400" dirty="0"/>
              <a:t>Non-repudiation.</a:t>
            </a:r>
          </a:p>
          <a:p>
            <a:pPr marL="800100" lvl="1" indent="-342900" algn="l" rtl="0">
              <a:buFont typeface="+mj-lt"/>
              <a:buAutoNum type="arabicPeriod"/>
            </a:pPr>
            <a:r>
              <a:rPr lang="en-US" sz="2400" dirty="0"/>
              <a:t>Integrity.</a:t>
            </a:r>
          </a:p>
          <a:p>
            <a:pPr algn="l" rtl="0"/>
            <a:endParaRPr lang="en-US" sz="2400" dirty="0"/>
          </a:p>
        </p:txBody>
      </p:sp>
      <p:pic>
        <p:nvPicPr>
          <p:cNvPr id="18" name="Picture 17" descr="A person wearing a suit and tie smiling at the camera&#10;&#10;Description automatically generated">
            <a:extLst>
              <a:ext uri="{FF2B5EF4-FFF2-40B4-BE49-F238E27FC236}">
                <a16:creationId xmlns:a16="http://schemas.microsoft.com/office/drawing/2014/main" id="{EE4B3D9A-AE6C-460F-99D6-6CEF5A961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5128" y="2741211"/>
            <a:ext cx="4572000" cy="3286125"/>
          </a:xfrm>
          <a:prstGeom prst="rect">
            <a:avLst/>
          </a:prstGeom>
        </p:spPr>
      </p:pic>
    </p:spTree>
    <p:extLst>
      <p:ext uri="{BB962C8B-B14F-4D97-AF65-F5344CB8AC3E}">
        <p14:creationId xmlns:p14="http://schemas.microsoft.com/office/powerpoint/2010/main" val="224297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BD4CBE0-9FFF-45A8-95FF-2B14300999C6}"/>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How it’s done</a:t>
            </a:r>
            <a:br>
              <a:rPr lang="en-US" b="1" dirty="0">
                <a:solidFill>
                  <a:srgbClr val="FFFFFF"/>
                </a:solidFill>
              </a:rPr>
            </a:br>
            <a:r>
              <a:rPr lang="en-US" sz="2000" b="1" dirty="0">
                <a:solidFill>
                  <a:srgbClr val="FFFFFF"/>
                </a:solidFill>
              </a:rPr>
              <a:t>Alice’s initialization</a:t>
            </a:r>
            <a:endParaRPr lang="he-IL"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15" name="Diagram 14">
                <a:extLst>
                  <a:ext uri="{FF2B5EF4-FFF2-40B4-BE49-F238E27FC236}">
                    <a16:creationId xmlns:a16="http://schemas.microsoft.com/office/drawing/2014/main" id="{425DEF06-DD03-4636-ADE7-9D521B6DF18D}"/>
                  </a:ext>
                </a:extLst>
              </p:cNvPr>
              <p:cNvGraphicFramePr/>
              <p:nvPr>
                <p:extLst>
                  <p:ext uri="{D42A27DB-BD31-4B8C-83A1-F6EECF244321}">
                    <p14:modId xmlns:p14="http://schemas.microsoft.com/office/powerpoint/2010/main" val="2088046920"/>
                  </p:ext>
                </p:extLst>
              </p:nvPr>
            </p:nvGraphicFramePr>
            <p:xfrm>
              <a:off x="3969846" y="224897"/>
              <a:ext cx="4748128" cy="3983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5" name="Diagram 14">
                <a:extLst>
                  <a:ext uri="{FF2B5EF4-FFF2-40B4-BE49-F238E27FC236}">
                    <a16:creationId xmlns:a16="http://schemas.microsoft.com/office/drawing/2014/main" id="{425DEF06-DD03-4636-ADE7-9D521B6DF18D}"/>
                  </a:ext>
                </a:extLst>
              </p:cNvPr>
              <p:cNvGraphicFramePr/>
              <p:nvPr>
                <p:extLst>
                  <p:ext uri="{D42A27DB-BD31-4B8C-83A1-F6EECF244321}">
                    <p14:modId xmlns:p14="http://schemas.microsoft.com/office/powerpoint/2010/main" val="2088046920"/>
                  </p:ext>
                </p:extLst>
              </p:nvPr>
            </p:nvGraphicFramePr>
            <p:xfrm>
              <a:off x="3969846" y="224897"/>
              <a:ext cx="4748128" cy="39834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851468-CF83-46B0-A4AD-4A9623251BDB}"/>
                  </a:ext>
                </a:extLst>
              </p:cNvPr>
              <p:cNvSpPr txBox="1"/>
              <p:nvPr/>
            </p:nvSpPr>
            <p:spPr>
              <a:xfrm>
                <a:off x="8835121" y="4455228"/>
                <a:ext cx="2119018" cy="1200329"/>
              </a:xfrm>
              <a:prstGeom prst="rect">
                <a:avLst/>
              </a:prstGeom>
              <a:noFill/>
            </p:spPr>
            <p:txBody>
              <a:bodyPr wrap="square" rtlCol="0">
                <a:spAutoFit/>
              </a:bodyPr>
              <a:lstStyle/>
              <a:p>
                <a:pPr algn="l" rtl="0"/>
                <a:r>
                  <a:rPr lang="en-US" dirty="0"/>
                  <a:t>Alice’s public key is:</a:t>
                </a:r>
              </a:p>
              <a:p>
                <a:pPr algn="l" rtl="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US" dirty="0"/>
              </a:p>
              <a:p>
                <a:pPr algn="l" rtl="0"/>
                <a:r>
                  <a:rPr lang="en-US" dirty="0"/>
                  <a:t>Alice’s private key is:</a:t>
                </a:r>
              </a:p>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m:oMathPara>
                </a14:m>
                <a:endParaRPr lang="en-SX" dirty="0"/>
              </a:p>
            </p:txBody>
          </p:sp>
        </mc:Choice>
        <mc:Fallback xmlns="">
          <p:sp>
            <p:nvSpPr>
              <p:cNvPr id="17" name="TextBox 16">
                <a:extLst>
                  <a:ext uri="{FF2B5EF4-FFF2-40B4-BE49-F238E27FC236}">
                    <a16:creationId xmlns:a16="http://schemas.microsoft.com/office/drawing/2014/main" id="{53851468-CF83-46B0-A4AD-4A9623251BDB}"/>
                  </a:ext>
                </a:extLst>
              </p:cNvPr>
              <p:cNvSpPr txBox="1">
                <a:spLocks noRot="1" noChangeAspect="1" noMove="1" noResize="1" noEditPoints="1" noAdjustHandles="1" noChangeArrowheads="1" noChangeShapeType="1" noTextEdit="1"/>
              </p:cNvSpPr>
              <p:nvPr/>
            </p:nvSpPr>
            <p:spPr>
              <a:xfrm>
                <a:off x="8835121" y="4455228"/>
                <a:ext cx="2119018" cy="1200329"/>
              </a:xfrm>
              <a:prstGeom prst="rect">
                <a:avLst/>
              </a:prstGeom>
              <a:blipFill>
                <a:blip r:embed="rId12"/>
                <a:stretch>
                  <a:fillRect l="-2299" t="-3046" r="-86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A66BD04-AC4D-4FF7-B2A5-4DF0D393BFEC}"/>
                  </a:ext>
                </a:extLst>
              </p:cNvPr>
              <p:cNvSpPr txBox="1"/>
              <p:nvPr/>
            </p:nvSpPr>
            <p:spPr>
              <a:xfrm>
                <a:off x="8651208" y="3583313"/>
                <a:ext cx="2791171" cy="369332"/>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US" dirty="0"/>
              </a:p>
            </p:txBody>
          </p:sp>
        </mc:Choice>
        <mc:Fallback xmlns="">
          <p:sp>
            <p:nvSpPr>
              <p:cNvPr id="18" name="TextBox 17">
                <a:extLst>
                  <a:ext uri="{FF2B5EF4-FFF2-40B4-BE49-F238E27FC236}">
                    <a16:creationId xmlns:a16="http://schemas.microsoft.com/office/drawing/2014/main" id="{1A66BD04-AC4D-4FF7-B2A5-4DF0D393BFEC}"/>
                  </a:ext>
                </a:extLst>
              </p:cNvPr>
              <p:cNvSpPr txBox="1">
                <a:spLocks noRot="1" noChangeAspect="1" noMove="1" noResize="1" noEditPoints="1" noAdjustHandles="1" noChangeArrowheads="1" noChangeShapeType="1" noTextEdit="1"/>
              </p:cNvSpPr>
              <p:nvPr/>
            </p:nvSpPr>
            <p:spPr>
              <a:xfrm>
                <a:off x="8651208" y="3583313"/>
                <a:ext cx="2791171" cy="369332"/>
              </a:xfrm>
              <a:prstGeom prst="rect">
                <a:avLst/>
              </a:prstGeom>
              <a:blipFill>
                <a:blip r:embed="rId13"/>
                <a:stretch>
                  <a:fillRect l="-1310" t="-5000"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22B761-C835-4855-99CB-515DED587EEC}"/>
                  </a:ext>
                </a:extLst>
              </p:cNvPr>
              <p:cNvSpPr txBox="1"/>
              <p:nvPr/>
            </p:nvSpPr>
            <p:spPr>
              <a:xfrm>
                <a:off x="6449596" y="1436214"/>
                <a:ext cx="2201612" cy="369332"/>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gcd</m:t>
                        </m:r>
                      </m:fName>
                      <m:e>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1</m:t>
                            </m:r>
                          </m:e>
                        </m:d>
                      </m:e>
                    </m:func>
                    <m:r>
                      <a:rPr lang="en-US" i="1">
                        <a:latin typeface="Cambria Math" panose="02040503050406030204" pitchFamily="18" charset="0"/>
                      </a:rPr>
                      <m:t>=</m:t>
                    </m:r>
                    <m:r>
                      <a:rPr lang="en-US" i="1">
                        <a:latin typeface="Cambria Math" panose="02040503050406030204" pitchFamily="18" charset="0"/>
                      </a:rPr>
                      <m:t>1</m:t>
                    </m:r>
                  </m:oMath>
                </a14:m>
                <a:endParaRPr lang="en-US" dirty="0"/>
              </a:p>
            </p:txBody>
          </p:sp>
        </mc:Choice>
        <mc:Fallback xmlns="">
          <p:sp>
            <p:nvSpPr>
              <p:cNvPr id="4" name="TextBox 3">
                <a:extLst>
                  <a:ext uri="{FF2B5EF4-FFF2-40B4-BE49-F238E27FC236}">
                    <a16:creationId xmlns:a16="http://schemas.microsoft.com/office/drawing/2014/main" id="{8A22B761-C835-4855-99CB-515DED587EEC}"/>
                  </a:ext>
                </a:extLst>
              </p:cNvPr>
              <p:cNvSpPr txBox="1">
                <a:spLocks noRot="1" noChangeAspect="1" noMove="1" noResize="1" noEditPoints="1" noAdjustHandles="1" noChangeArrowheads="1" noChangeShapeType="1" noTextEdit="1"/>
              </p:cNvSpPr>
              <p:nvPr/>
            </p:nvSpPr>
            <p:spPr>
              <a:xfrm>
                <a:off x="6449596" y="1436214"/>
                <a:ext cx="2201612" cy="369332"/>
              </a:xfrm>
              <a:prstGeom prst="rect">
                <a:avLst/>
              </a:prstGeom>
              <a:blipFill>
                <a:blip r:embed="rId14"/>
                <a:stretch>
                  <a:fillRect l="-1662" t="-5000"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4DE2AD-8755-489C-8C3F-73891A0EF9DA}"/>
                  </a:ext>
                </a:extLst>
              </p:cNvPr>
              <p:cNvSpPr txBox="1"/>
              <p:nvPr/>
            </p:nvSpPr>
            <p:spPr>
              <a:xfrm>
                <a:off x="7601471" y="2455479"/>
                <a:ext cx="2074374" cy="369332"/>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r>
                      <a:rPr lang="en-US" i="1">
                        <a:latin typeface="Cambria Math" panose="02040503050406030204" pitchFamily="18" charset="0"/>
                      </a:rPr>
                      <m:t>1</m:t>
                    </m:r>
                    <m:r>
                      <a:rPr lang="en-US" i="1">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r>
                      <a:rPr lang="en-US" i="1">
                        <a:latin typeface="Cambria Math" panose="02040503050406030204" pitchFamily="18" charset="0"/>
                      </a:rPr>
                      <m:t>&lt;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1</m:t>
                    </m:r>
                  </m:oMath>
                </a14:m>
                <a:endParaRPr lang="en-US" dirty="0"/>
              </a:p>
            </p:txBody>
          </p:sp>
        </mc:Choice>
        <mc:Fallback xmlns="">
          <p:sp>
            <p:nvSpPr>
              <p:cNvPr id="5" name="TextBox 4">
                <a:extLst>
                  <a:ext uri="{FF2B5EF4-FFF2-40B4-BE49-F238E27FC236}">
                    <a16:creationId xmlns:a16="http://schemas.microsoft.com/office/drawing/2014/main" id="{FF4DE2AD-8755-489C-8C3F-73891A0EF9DA}"/>
                  </a:ext>
                </a:extLst>
              </p:cNvPr>
              <p:cNvSpPr txBox="1">
                <a:spLocks noRot="1" noChangeAspect="1" noMove="1" noResize="1" noEditPoints="1" noAdjustHandles="1" noChangeArrowheads="1" noChangeShapeType="1" noTextEdit="1"/>
              </p:cNvSpPr>
              <p:nvPr/>
            </p:nvSpPr>
            <p:spPr>
              <a:xfrm>
                <a:off x="7601471" y="2455479"/>
                <a:ext cx="2074374" cy="369332"/>
              </a:xfrm>
              <a:prstGeom prst="rect">
                <a:avLst/>
              </a:prstGeom>
              <a:blipFill>
                <a:blip r:embed="rId15"/>
                <a:stretch>
                  <a:fillRect l="-2059" t="-5000" b="-20000"/>
                </a:stretch>
              </a:blipFill>
            </p:spPr>
            <p:txBody>
              <a:bodyPr/>
              <a:lstStyle/>
              <a:p>
                <a:r>
                  <a:rPr lang="en-SX">
                    <a:noFill/>
                  </a:rPr>
                  <a:t> </a:t>
                </a:r>
              </a:p>
            </p:txBody>
          </p:sp>
        </mc:Fallback>
      </mc:AlternateContent>
    </p:spTree>
    <p:extLst>
      <p:ext uri="{BB962C8B-B14F-4D97-AF65-F5344CB8AC3E}">
        <p14:creationId xmlns:p14="http://schemas.microsoft.com/office/powerpoint/2010/main" val="84484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2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7122715B-106A-4C39-A637-A944407BB42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gn="l" rtl="0"/>
            <a:r>
              <a:rPr lang="en-US" sz="4800" b="1" dirty="0"/>
              <a:t>The structure of the Enigma machine</a:t>
            </a:r>
          </a:p>
        </p:txBody>
      </p:sp>
      <p:sp>
        <p:nvSpPr>
          <p:cNvPr id="30"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4" descr="תוצאת תמונה עבור ‪enigma machine‬‏">
            <a:extLst>
              <a:ext uri="{FF2B5EF4-FFF2-40B4-BE49-F238E27FC236}">
                <a16:creationId xmlns:a16="http://schemas.microsoft.com/office/drawing/2014/main" id="{9DA1A2FF-0EF3-44CF-B3C7-95782C33F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6764" y="0"/>
            <a:ext cx="38465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4" name="חץ: למטה 33">
            <a:extLst>
              <a:ext uri="{FF2B5EF4-FFF2-40B4-BE49-F238E27FC236}">
                <a16:creationId xmlns:a16="http://schemas.microsoft.com/office/drawing/2014/main" id="{FF9CB055-FCE5-4A74-A360-3E20EF5B400F}"/>
              </a:ext>
            </a:extLst>
          </p:cNvPr>
          <p:cNvSpPr/>
          <p:nvPr/>
        </p:nvSpPr>
        <p:spPr>
          <a:xfrm rot="16200000">
            <a:off x="6360243" y="2512229"/>
            <a:ext cx="877117" cy="202899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תיבת טקסט 34">
            <a:extLst>
              <a:ext uri="{FF2B5EF4-FFF2-40B4-BE49-F238E27FC236}">
                <a16:creationId xmlns:a16="http://schemas.microsoft.com/office/drawing/2014/main" id="{D5DBD00B-DD9E-4D03-8976-FD2EB32CF30D}"/>
              </a:ext>
            </a:extLst>
          </p:cNvPr>
          <p:cNvSpPr txBox="1"/>
          <p:nvPr/>
        </p:nvSpPr>
        <p:spPr>
          <a:xfrm>
            <a:off x="5850052" y="3325593"/>
            <a:ext cx="1682885" cy="369332"/>
          </a:xfrm>
          <a:prstGeom prst="rect">
            <a:avLst/>
          </a:prstGeom>
          <a:noFill/>
        </p:spPr>
        <p:txBody>
          <a:bodyPr wrap="square" rtlCol="1">
            <a:spAutoFit/>
          </a:bodyPr>
          <a:lstStyle/>
          <a:p>
            <a:pPr algn="ctr"/>
            <a:r>
              <a:rPr lang="en-US" b="1" dirty="0"/>
              <a:t>Rotors</a:t>
            </a:r>
            <a:endParaRPr lang="he-IL" b="1" dirty="0"/>
          </a:p>
        </p:txBody>
      </p:sp>
      <p:sp>
        <p:nvSpPr>
          <p:cNvPr id="36" name="חץ: למטה 35">
            <a:extLst>
              <a:ext uri="{FF2B5EF4-FFF2-40B4-BE49-F238E27FC236}">
                <a16:creationId xmlns:a16="http://schemas.microsoft.com/office/drawing/2014/main" id="{D0C9A66C-4F33-467E-A11C-F846324E6249}"/>
              </a:ext>
            </a:extLst>
          </p:cNvPr>
          <p:cNvSpPr/>
          <p:nvPr/>
        </p:nvSpPr>
        <p:spPr>
          <a:xfrm rot="16200000">
            <a:off x="5607663" y="3382591"/>
            <a:ext cx="869659" cy="202899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תיבת טקסט 36">
            <a:extLst>
              <a:ext uri="{FF2B5EF4-FFF2-40B4-BE49-F238E27FC236}">
                <a16:creationId xmlns:a16="http://schemas.microsoft.com/office/drawing/2014/main" id="{9EAC5949-AB8C-4B55-A116-B0F3AF878375}"/>
              </a:ext>
            </a:extLst>
          </p:cNvPr>
          <p:cNvSpPr txBox="1"/>
          <p:nvPr/>
        </p:nvSpPr>
        <p:spPr>
          <a:xfrm>
            <a:off x="5087718" y="4248362"/>
            <a:ext cx="1682885" cy="369332"/>
          </a:xfrm>
          <a:prstGeom prst="rect">
            <a:avLst/>
          </a:prstGeom>
          <a:noFill/>
        </p:spPr>
        <p:txBody>
          <a:bodyPr wrap="square" rtlCol="1">
            <a:spAutoFit/>
          </a:bodyPr>
          <a:lstStyle/>
          <a:p>
            <a:pPr algn="ctr"/>
            <a:r>
              <a:rPr lang="en-US" b="1" dirty="0"/>
              <a:t>LampBoard</a:t>
            </a:r>
            <a:endParaRPr lang="he-IL" b="1" dirty="0"/>
          </a:p>
        </p:txBody>
      </p:sp>
      <p:sp>
        <p:nvSpPr>
          <p:cNvPr id="38" name="חץ: למטה 37">
            <a:extLst>
              <a:ext uri="{FF2B5EF4-FFF2-40B4-BE49-F238E27FC236}">
                <a16:creationId xmlns:a16="http://schemas.microsoft.com/office/drawing/2014/main" id="{54BE4008-C6C3-4E44-B68F-95CAE936C262}"/>
              </a:ext>
            </a:extLst>
          </p:cNvPr>
          <p:cNvSpPr/>
          <p:nvPr/>
        </p:nvSpPr>
        <p:spPr>
          <a:xfrm rot="16200000">
            <a:off x="5647122" y="4248190"/>
            <a:ext cx="877118" cy="202899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9" name="תיבת טקסט 38">
            <a:extLst>
              <a:ext uri="{FF2B5EF4-FFF2-40B4-BE49-F238E27FC236}">
                <a16:creationId xmlns:a16="http://schemas.microsoft.com/office/drawing/2014/main" id="{9C9D2C74-6BAF-4E82-AB17-EB24E3930385}"/>
              </a:ext>
            </a:extLst>
          </p:cNvPr>
          <p:cNvSpPr txBox="1"/>
          <p:nvPr/>
        </p:nvSpPr>
        <p:spPr>
          <a:xfrm>
            <a:off x="5175039" y="5078021"/>
            <a:ext cx="1682885" cy="369332"/>
          </a:xfrm>
          <a:prstGeom prst="rect">
            <a:avLst/>
          </a:prstGeom>
          <a:noFill/>
        </p:spPr>
        <p:txBody>
          <a:bodyPr wrap="square" rtlCol="1">
            <a:spAutoFit/>
          </a:bodyPr>
          <a:lstStyle/>
          <a:p>
            <a:pPr algn="ctr"/>
            <a:r>
              <a:rPr lang="en-US" b="1" dirty="0"/>
              <a:t>KeyBoard</a:t>
            </a:r>
            <a:endParaRPr lang="he-IL" b="1" dirty="0"/>
          </a:p>
        </p:txBody>
      </p:sp>
      <p:sp>
        <p:nvSpPr>
          <p:cNvPr id="40" name="חץ: למטה 39">
            <a:extLst>
              <a:ext uri="{FF2B5EF4-FFF2-40B4-BE49-F238E27FC236}">
                <a16:creationId xmlns:a16="http://schemas.microsoft.com/office/drawing/2014/main" id="{5791E4DC-EAC1-4C8A-A2F3-35B1AAE3849B}"/>
              </a:ext>
            </a:extLst>
          </p:cNvPr>
          <p:cNvSpPr/>
          <p:nvPr/>
        </p:nvSpPr>
        <p:spPr>
          <a:xfrm rot="16200000">
            <a:off x="5528555" y="5033020"/>
            <a:ext cx="869659" cy="2028995"/>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תיבת טקסט 40">
            <a:extLst>
              <a:ext uri="{FF2B5EF4-FFF2-40B4-BE49-F238E27FC236}">
                <a16:creationId xmlns:a16="http://schemas.microsoft.com/office/drawing/2014/main" id="{F41412FA-EBE1-4900-B48D-8D962A57BB39}"/>
              </a:ext>
            </a:extLst>
          </p:cNvPr>
          <p:cNvSpPr txBox="1"/>
          <p:nvPr/>
        </p:nvSpPr>
        <p:spPr>
          <a:xfrm>
            <a:off x="5008610" y="5898791"/>
            <a:ext cx="1682885" cy="369332"/>
          </a:xfrm>
          <a:prstGeom prst="rect">
            <a:avLst/>
          </a:prstGeom>
          <a:noFill/>
        </p:spPr>
        <p:txBody>
          <a:bodyPr wrap="square" rtlCol="1">
            <a:spAutoFit/>
          </a:bodyPr>
          <a:lstStyle/>
          <a:p>
            <a:pPr algn="ctr"/>
            <a:r>
              <a:rPr lang="en-US" b="1" dirty="0"/>
              <a:t>PlugBoard</a:t>
            </a:r>
            <a:endParaRPr lang="he-IL" b="1" dirty="0"/>
          </a:p>
        </p:txBody>
      </p:sp>
    </p:spTree>
    <p:extLst>
      <p:ext uri="{BB962C8B-B14F-4D97-AF65-F5344CB8AC3E}">
        <p14:creationId xmlns:p14="http://schemas.microsoft.com/office/powerpoint/2010/main" val="16168644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BD4CBE0-9FFF-45A8-95FF-2B14300999C6}"/>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How it’s done</a:t>
            </a:r>
            <a:br>
              <a:rPr lang="en-US" b="1" dirty="0">
                <a:solidFill>
                  <a:srgbClr val="FFFFFF"/>
                </a:solidFill>
              </a:rPr>
            </a:br>
            <a:r>
              <a:rPr lang="en-US" sz="2000" b="1" dirty="0">
                <a:solidFill>
                  <a:srgbClr val="FFFFFF"/>
                </a:solidFill>
              </a:rPr>
              <a:t>Signing a message</a:t>
            </a:r>
            <a:endParaRPr lang="he-IL"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7807BC-E42F-4064-BB36-7420342D8B1A}"/>
                  </a:ext>
                </a:extLst>
              </p:cNvPr>
              <p:cNvSpPr txBox="1"/>
              <p:nvPr/>
            </p:nvSpPr>
            <p:spPr>
              <a:xfrm>
                <a:off x="7531139" y="2539370"/>
                <a:ext cx="4496020" cy="369332"/>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𝑀</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 </m:t>
                    </m:r>
                  </m:oMath>
                </a14:m>
                <a:endParaRPr lang="en-US" sz="2400" b="0" dirty="0"/>
              </a:p>
            </p:txBody>
          </p:sp>
        </mc:Choice>
        <mc:Fallback xmlns="">
          <p:sp>
            <p:nvSpPr>
              <p:cNvPr id="4" name="TextBox 3">
                <a:extLst>
                  <a:ext uri="{FF2B5EF4-FFF2-40B4-BE49-F238E27FC236}">
                    <a16:creationId xmlns:a16="http://schemas.microsoft.com/office/drawing/2014/main" id="{8A7807BC-E42F-4064-BB36-7420342D8B1A}"/>
                  </a:ext>
                </a:extLst>
              </p:cNvPr>
              <p:cNvSpPr txBox="1">
                <a:spLocks noRot="1" noChangeAspect="1" noMove="1" noResize="1" noEditPoints="1" noAdjustHandles="1" noChangeArrowheads="1" noChangeShapeType="1" noTextEdit="1"/>
              </p:cNvSpPr>
              <p:nvPr/>
            </p:nvSpPr>
            <p:spPr>
              <a:xfrm>
                <a:off x="7531139" y="2539370"/>
                <a:ext cx="4496020" cy="369332"/>
              </a:xfrm>
              <a:prstGeom prst="rect">
                <a:avLst/>
              </a:prstGeom>
              <a:blipFill>
                <a:blip r:embed="rId3"/>
                <a:stretch>
                  <a:fillRect l="-813" t="-5000"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graphicFrame>
            <p:nvGraphicFramePr>
              <p:cNvPr id="6" name="Diagram 5">
                <a:extLst>
                  <a:ext uri="{FF2B5EF4-FFF2-40B4-BE49-F238E27FC236}">
                    <a16:creationId xmlns:a16="http://schemas.microsoft.com/office/drawing/2014/main" id="{D69D0042-B48C-412D-950D-E0B635B0B477}"/>
                  </a:ext>
                </a:extLst>
              </p:cNvPr>
              <p:cNvGraphicFramePr/>
              <p:nvPr>
                <p:extLst>
                  <p:ext uri="{D42A27DB-BD31-4B8C-83A1-F6EECF244321}">
                    <p14:modId xmlns:p14="http://schemas.microsoft.com/office/powerpoint/2010/main" val="1830907885"/>
                  </p:ext>
                </p:extLst>
              </p:nvPr>
            </p:nvGraphicFramePr>
            <p:xfrm>
              <a:off x="2908514" y="241120"/>
              <a:ext cx="6796595" cy="3987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6" name="Diagram 5">
                <a:extLst>
                  <a:ext uri="{FF2B5EF4-FFF2-40B4-BE49-F238E27FC236}">
                    <a16:creationId xmlns:a16="http://schemas.microsoft.com/office/drawing/2014/main" id="{D69D0042-B48C-412D-950D-E0B635B0B477}"/>
                  </a:ext>
                </a:extLst>
              </p:cNvPr>
              <p:cNvGraphicFramePr/>
              <p:nvPr>
                <p:extLst>
                  <p:ext uri="{D42A27DB-BD31-4B8C-83A1-F6EECF244321}">
                    <p14:modId xmlns:p14="http://schemas.microsoft.com/office/powerpoint/2010/main" val="1830907885"/>
                  </p:ext>
                </p:extLst>
              </p:nvPr>
            </p:nvGraphicFramePr>
            <p:xfrm>
              <a:off x="2908514" y="241120"/>
              <a:ext cx="6796595" cy="39879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grpSp>
        <p:nvGrpSpPr>
          <p:cNvPr id="9" name="Group 8">
            <a:extLst>
              <a:ext uri="{FF2B5EF4-FFF2-40B4-BE49-F238E27FC236}">
                <a16:creationId xmlns:a16="http://schemas.microsoft.com/office/drawing/2014/main" id="{4B8EB73A-5FDE-4472-9CFD-FA8348FF5C01}"/>
              </a:ext>
            </a:extLst>
          </p:cNvPr>
          <p:cNvGrpSpPr/>
          <p:nvPr/>
        </p:nvGrpSpPr>
        <p:grpSpPr>
          <a:xfrm>
            <a:off x="5396301" y="234033"/>
            <a:ext cx="4083433" cy="887451"/>
            <a:chOff x="5440476" y="200997"/>
            <a:chExt cx="4167272" cy="887451"/>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A7AC422-50B2-45AA-9C74-92E6D08A8564}"/>
                    </a:ext>
                  </a:extLst>
                </p:cNvPr>
                <p:cNvSpPr txBox="1"/>
                <p:nvPr/>
              </p:nvSpPr>
              <p:spPr>
                <a:xfrm>
                  <a:off x="5440476" y="200997"/>
                  <a:ext cx="4167272" cy="646331"/>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r>
                        <a:rPr lang="en-US" i="1" smtClean="0">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𝐾</m:t>
                      </m:r>
                      <m:r>
                        <a:rPr lang="en-US" b="0" i="1" smtClean="0">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1</m:t>
                      </m:r>
                      <m:r>
                        <a:rPr lang="en-US">
                          <a:latin typeface="Cambria Math" panose="02040503050406030204" pitchFamily="18" charset="0"/>
                        </a:rPr>
                        <m:t> </m:t>
                      </m:r>
                    </m:oMath>
                  </a14:m>
                  <a:endParaRPr lang="en-US" dirty="0">
                    <a:latin typeface="Cambria Math" panose="02040503050406030204" pitchFamily="18" charset="0"/>
                  </a:endParaRPr>
                </a:p>
                <a:p>
                  <a:pPr marL="285750" indent="-285750" algn="l" rtl="0">
                    <a:buFont typeface="Arial" panose="020B0604020202020204" pitchFamily="34" charset="0"/>
                    <a:buChar char="•"/>
                  </a:pPr>
                  <a14:m>
                    <m:oMath xmlns:m="http://schemas.openxmlformats.org/officeDocument/2006/math">
                      <m:r>
                        <m:rPr>
                          <m:sty m:val="p"/>
                        </m:rPr>
                        <a:rPr lang="en-US">
                          <a:latin typeface="Cambria Math" panose="02040503050406030204" pitchFamily="18" charset="0"/>
                        </a:rPr>
                        <m:t>gcd</m:t>
                      </m:r>
                      <m:d>
                        <m:dPr>
                          <m:ctrlPr>
                            <a:rPr lang="en-US" i="1">
                              <a:latin typeface="Cambria Math" panose="02040503050406030204" pitchFamily="18" charset="0"/>
                            </a:rPr>
                          </m:ctrlPr>
                        </m:dPr>
                        <m:e>
                          <m:r>
                            <m:rPr>
                              <m:sty m:val="p"/>
                            </m:rPr>
                            <a:rPr lang="en-US">
                              <a:latin typeface="Cambria Math" panose="02040503050406030204" pitchFamily="18" charset="0"/>
                            </a:rPr>
                            <m:t>K</m:t>
                          </m:r>
                          <m:r>
                            <a:rPr lang="en-US">
                              <a:latin typeface="Cambria Math" panose="02040503050406030204" pitchFamily="18" charset="0"/>
                            </a:rPr>
                            <m:t>,</m:t>
                          </m:r>
                          <m:r>
                            <m:rPr>
                              <m:sty m:val="p"/>
                            </m:rPr>
                            <a:rPr lang="en-US">
                              <a:latin typeface="Cambria Math" panose="02040503050406030204" pitchFamily="18" charset="0"/>
                            </a:rPr>
                            <m:t>q</m:t>
                          </m:r>
                          <m:r>
                            <a:rPr lang="en-US">
                              <a:latin typeface="Cambria Math" panose="02040503050406030204" pitchFamily="18" charset="0"/>
                            </a:rPr>
                            <m:t>−</m:t>
                          </m:r>
                          <m:r>
                            <a:rPr lang="en-US">
                              <a:latin typeface="Cambria Math" panose="02040503050406030204" pitchFamily="18" charset="0"/>
                            </a:rPr>
                            <m:t>1</m:t>
                          </m:r>
                        </m:e>
                      </m:d>
                      <m:r>
                        <a:rPr lang="en-US">
                          <a:latin typeface="Cambria Math" panose="02040503050406030204" pitchFamily="18" charset="0"/>
                        </a:rPr>
                        <m:t>=</m:t>
                      </m:r>
                      <m:r>
                        <a:rPr lang="en-US">
                          <a:latin typeface="Cambria Math" panose="02040503050406030204" pitchFamily="18" charset="0"/>
                        </a:rPr>
                        <m:t>1</m:t>
                      </m:r>
                    </m:oMath>
                  </a14:m>
                  <a:endParaRPr lang="en-US" dirty="0"/>
                </a:p>
              </p:txBody>
            </p:sp>
          </mc:Choice>
          <mc:Fallback xmlns="">
            <p:sp>
              <p:nvSpPr>
                <p:cNvPr id="3" name="TextBox 2">
                  <a:extLst>
                    <a:ext uri="{FF2B5EF4-FFF2-40B4-BE49-F238E27FC236}">
                      <a16:creationId xmlns:a16="http://schemas.microsoft.com/office/drawing/2014/main" id="{4A7AC422-50B2-45AA-9C74-92E6D08A8564}"/>
                    </a:ext>
                  </a:extLst>
                </p:cNvPr>
                <p:cNvSpPr txBox="1">
                  <a:spLocks noRot="1" noChangeAspect="1" noMove="1" noResize="1" noEditPoints="1" noAdjustHandles="1" noChangeArrowheads="1" noChangeShapeType="1" noTextEdit="1"/>
                </p:cNvSpPr>
                <p:nvPr/>
              </p:nvSpPr>
              <p:spPr>
                <a:xfrm>
                  <a:off x="5440476" y="200997"/>
                  <a:ext cx="4167272" cy="646331"/>
                </a:xfrm>
                <a:prstGeom prst="rect">
                  <a:avLst/>
                </a:prstGeom>
                <a:blipFill>
                  <a:blip r:embed="rId13"/>
                  <a:stretch>
                    <a:fillRect l="-896" t="-943" b="-10377"/>
                  </a:stretch>
                </a:blipFill>
              </p:spPr>
              <p:txBody>
                <a:bodyPr/>
                <a:lstStyle/>
                <a:p>
                  <a:r>
                    <a:rPr lang="en-SX">
                      <a:noFill/>
                    </a:rPr>
                    <a:t> </a:t>
                  </a:r>
                </a:p>
              </p:txBody>
            </p:sp>
          </mc:Fallback>
        </mc:AlternateContent>
        <p:sp>
          <p:nvSpPr>
            <p:cNvPr id="7" name="TextBox 6">
              <a:extLst>
                <a:ext uri="{FF2B5EF4-FFF2-40B4-BE49-F238E27FC236}">
                  <a16:creationId xmlns:a16="http://schemas.microsoft.com/office/drawing/2014/main" id="{1D98515B-2C0E-4A2A-98E6-088D68898151}"/>
                </a:ext>
              </a:extLst>
            </p:cNvPr>
            <p:cNvSpPr txBox="1"/>
            <p:nvPr/>
          </p:nvSpPr>
          <p:spPr>
            <a:xfrm>
              <a:off x="5440476" y="719116"/>
              <a:ext cx="2289936" cy="369332"/>
            </a:xfrm>
            <a:prstGeom prst="rect">
              <a:avLst/>
            </a:prstGeom>
            <a:noFill/>
          </p:spPr>
          <p:txBody>
            <a:bodyPr wrap="square" rtlCol="0">
              <a:spAutoFit/>
            </a:bodyPr>
            <a:lstStyle/>
            <a:p>
              <a:pPr marL="285750" indent="-285750" algn="l" rtl="0">
                <a:buFont typeface="Arial" panose="020B0604020202020204" pitchFamily="34" charset="0"/>
                <a:buChar char="•"/>
              </a:pPr>
              <a:r>
                <a:rPr lang="en-US" dirty="0"/>
                <a:t>K is used only once</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B4FD23-8279-427F-9312-8E55F773B421}"/>
                  </a:ext>
                </a:extLst>
              </p:cNvPr>
              <p:cNvSpPr txBox="1"/>
              <p:nvPr/>
            </p:nvSpPr>
            <p:spPr>
              <a:xfrm>
                <a:off x="6388952" y="1522732"/>
                <a:ext cx="1969401" cy="374270"/>
              </a:xfrm>
              <a:prstGeom prst="rect">
                <a:avLst/>
              </a:prstGeom>
              <a:noFill/>
            </p:spPr>
            <p:txBody>
              <a:bodyPr wrap="square" rtlCol="0">
                <a:spAutoFit/>
              </a:bodyPr>
              <a:lstStyle/>
              <a:p>
                <a:pPr marL="285750" indent="-285750" rtl="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𝑘</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11" name="TextBox 10">
                <a:extLst>
                  <a:ext uri="{FF2B5EF4-FFF2-40B4-BE49-F238E27FC236}">
                    <a16:creationId xmlns:a16="http://schemas.microsoft.com/office/drawing/2014/main" id="{D4B4FD23-8279-427F-9312-8E55F773B421}"/>
                  </a:ext>
                </a:extLst>
              </p:cNvPr>
              <p:cNvSpPr txBox="1">
                <a:spLocks noRot="1" noChangeAspect="1" noMove="1" noResize="1" noEditPoints="1" noAdjustHandles="1" noChangeArrowheads="1" noChangeShapeType="1" noTextEdit="1"/>
              </p:cNvSpPr>
              <p:nvPr/>
            </p:nvSpPr>
            <p:spPr>
              <a:xfrm>
                <a:off x="6388952" y="1522732"/>
                <a:ext cx="1969401" cy="374270"/>
              </a:xfrm>
              <a:prstGeom prst="rect">
                <a:avLst/>
              </a:prstGeom>
              <a:blipFill>
                <a:blip r:embed="rId14"/>
                <a:stretch>
                  <a:fillRect t="-3279" b="-19672"/>
                </a:stretch>
              </a:blipFill>
            </p:spPr>
            <p:txBody>
              <a:bodyPr/>
              <a:lstStyle/>
              <a:p>
                <a:r>
                  <a:rPr lang="en-SX">
                    <a:noFill/>
                  </a:rPr>
                  <a:t> </a:t>
                </a:r>
              </a:p>
            </p:txBody>
          </p:sp>
        </mc:Fallback>
      </mc:AlternateContent>
    </p:spTree>
    <p:extLst>
      <p:ext uri="{BB962C8B-B14F-4D97-AF65-F5344CB8AC3E}">
        <p14:creationId xmlns:p14="http://schemas.microsoft.com/office/powerpoint/2010/main" val="3949283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BD4CBE0-9FFF-45A8-95FF-2B14300999C6}"/>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How it’s done</a:t>
            </a:r>
            <a:br>
              <a:rPr lang="en-US" b="1" dirty="0">
                <a:solidFill>
                  <a:srgbClr val="FFFFFF"/>
                </a:solidFill>
              </a:rPr>
            </a:br>
            <a:r>
              <a:rPr lang="en-US" sz="2000" b="1" dirty="0">
                <a:solidFill>
                  <a:srgbClr val="FFFFFF"/>
                </a:solidFill>
              </a:rPr>
              <a:t>Bob’s verification</a:t>
            </a:r>
            <a:endParaRPr lang="he-IL"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BEFDF69F-3193-41D7-8E92-42EB8305B8DF}"/>
                  </a:ext>
                </a:extLst>
              </p:cNvPr>
              <p:cNvGraphicFramePr/>
              <p:nvPr>
                <p:extLst>
                  <p:ext uri="{D42A27DB-BD31-4B8C-83A1-F6EECF244321}">
                    <p14:modId xmlns:p14="http://schemas.microsoft.com/office/powerpoint/2010/main" val="2864113481"/>
                  </p:ext>
                </p:extLst>
              </p:nvPr>
            </p:nvGraphicFramePr>
            <p:xfrm>
              <a:off x="2971800" y="319088"/>
              <a:ext cx="6431974" cy="310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 6">
                <a:extLst>
                  <a:ext uri="{FF2B5EF4-FFF2-40B4-BE49-F238E27FC236}">
                    <a16:creationId xmlns:a16="http://schemas.microsoft.com/office/drawing/2014/main" id="{BEFDF69F-3193-41D7-8E92-42EB8305B8DF}"/>
                  </a:ext>
                </a:extLst>
              </p:cNvPr>
              <p:cNvGraphicFramePr/>
              <p:nvPr>
                <p:extLst>
                  <p:ext uri="{D42A27DB-BD31-4B8C-83A1-F6EECF244321}">
                    <p14:modId xmlns:p14="http://schemas.microsoft.com/office/powerpoint/2010/main" val="2864113481"/>
                  </p:ext>
                </p:extLst>
              </p:nvPr>
            </p:nvGraphicFramePr>
            <p:xfrm>
              <a:off x="2971800" y="319088"/>
              <a:ext cx="6431974" cy="31099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5F2317-3E7E-428B-9EC8-048B7FBD8415}"/>
                  </a:ext>
                </a:extLst>
              </p:cNvPr>
              <p:cNvSpPr txBox="1"/>
              <p:nvPr/>
            </p:nvSpPr>
            <p:spPr>
              <a:xfrm>
                <a:off x="6604317" y="1591391"/>
                <a:ext cx="2840826" cy="423321"/>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9" name="TextBox 8">
                <a:extLst>
                  <a:ext uri="{FF2B5EF4-FFF2-40B4-BE49-F238E27FC236}">
                    <a16:creationId xmlns:a16="http://schemas.microsoft.com/office/drawing/2014/main" id="{C65F2317-3E7E-428B-9EC8-048B7FBD8415}"/>
                  </a:ext>
                </a:extLst>
              </p:cNvPr>
              <p:cNvSpPr txBox="1">
                <a:spLocks noRot="1" noChangeAspect="1" noMove="1" noResize="1" noEditPoints="1" noAdjustHandles="1" noChangeArrowheads="1" noChangeShapeType="1" noTextEdit="1"/>
              </p:cNvSpPr>
              <p:nvPr/>
            </p:nvSpPr>
            <p:spPr>
              <a:xfrm>
                <a:off x="6604317" y="1591391"/>
                <a:ext cx="2840826" cy="423321"/>
              </a:xfrm>
              <a:prstGeom prst="rect">
                <a:avLst/>
              </a:prstGeom>
              <a:blipFill>
                <a:blip r:embed="rId12"/>
                <a:stretch>
                  <a:fillRect l="-1288" b="-159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1619E0-FA1B-4874-BEDF-343078A29A19}"/>
                  </a:ext>
                </a:extLst>
              </p:cNvPr>
              <p:cNvSpPr txBox="1"/>
              <p:nvPr/>
            </p:nvSpPr>
            <p:spPr>
              <a:xfrm>
                <a:off x="5355772" y="642935"/>
                <a:ext cx="2341984" cy="380810"/>
              </a:xfrm>
              <a:prstGeom prst="rect">
                <a:avLst/>
              </a:prstGeom>
              <a:noFill/>
            </p:spPr>
            <p:txBody>
              <a:bodyPr wrap="square" rtlCol="0">
                <a:spAutoFit/>
              </a:bodyPr>
              <a:lstStyle/>
              <a:p>
                <a:pPr marL="285750" indent="-285750" algn="l" rtl="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𝑀</m:t>
                        </m:r>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3" name="TextBox 2">
                <a:extLst>
                  <a:ext uri="{FF2B5EF4-FFF2-40B4-BE49-F238E27FC236}">
                    <a16:creationId xmlns:a16="http://schemas.microsoft.com/office/drawing/2014/main" id="{E41619E0-FA1B-4874-BEDF-343078A29A19}"/>
                  </a:ext>
                </a:extLst>
              </p:cNvPr>
              <p:cNvSpPr txBox="1">
                <a:spLocks noRot="1" noChangeAspect="1" noMove="1" noResize="1" noEditPoints="1" noAdjustHandles="1" noChangeArrowheads="1" noChangeShapeType="1" noTextEdit="1"/>
              </p:cNvSpPr>
              <p:nvPr/>
            </p:nvSpPr>
            <p:spPr>
              <a:xfrm>
                <a:off x="5355772" y="642935"/>
                <a:ext cx="2341984" cy="380810"/>
              </a:xfrm>
              <a:prstGeom prst="rect">
                <a:avLst/>
              </a:prstGeom>
              <a:blipFill>
                <a:blip r:embed="rId13"/>
                <a:stretch>
                  <a:fillRect l="-1823" b="-17460"/>
                </a:stretch>
              </a:blipFill>
            </p:spPr>
            <p:txBody>
              <a:bodyPr/>
              <a:lstStyle/>
              <a:p>
                <a:r>
                  <a:rPr lang="en-SX">
                    <a:noFill/>
                  </a:rPr>
                  <a:t> </a:t>
                </a:r>
              </a:p>
            </p:txBody>
          </p:sp>
        </mc:Fallback>
      </mc:AlternateContent>
    </p:spTree>
    <p:extLst>
      <p:ext uri="{BB962C8B-B14F-4D97-AF65-F5344CB8AC3E}">
        <p14:creationId xmlns:p14="http://schemas.microsoft.com/office/powerpoint/2010/main" val="2461484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E6E5891-11D9-4195-82D1-E6EC3DA1B2D6}"/>
                  </a:ext>
                </a:extLst>
              </p:cNvPr>
              <p:cNvSpPr txBox="1"/>
              <p:nvPr/>
            </p:nvSpPr>
            <p:spPr>
              <a:xfrm>
                <a:off x="406067" y="2121763"/>
                <a:ext cx="5864104" cy="3773010"/>
              </a:xfrm>
              <a:prstGeom prst="rect">
                <a:avLst/>
              </a:prstGeom>
            </p:spPr>
            <p:txBody>
              <a:bodyPr vert="horz" lIns="91440" tIns="45720" rIns="91440" bIns="45720" rtlCol="0">
                <a:normAutofit/>
              </a:bodyPr>
              <a:lstStyle/>
              <a:p>
                <a:pPr indent="-228600" algn="l" rtl="0">
                  <a:lnSpc>
                    <a:spcPct val="90000"/>
                  </a:lnSpc>
                  <a:spcAft>
                    <a:spcPts val="600"/>
                  </a:spcAft>
                  <a:buFont typeface="Arial" panose="020B0604020202020204" pitchFamily="34" charset="0"/>
                  <a:buChar char="•"/>
                </a:pP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1</m:t>
                        </m:r>
                      </m:sub>
                    </m:sSub>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𝑘</m:t>
                        </m:r>
                      </m:e>
                      <m:sup>
                        <m:r>
                          <a:rPr lang="en-US" sz="2000" b="0" i="1">
                            <a:latin typeface="Cambria Math" panose="02040503050406030204" pitchFamily="18" charset="0"/>
                          </a:rPr>
                          <m:t>−</m:t>
                        </m:r>
                        <m:r>
                          <a:rPr lang="en-US" sz="2000" b="0" i="1">
                            <a:latin typeface="Cambria Math" panose="02040503050406030204" pitchFamily="18" charset="0"/>
                          </a:rPr>
                          <m:t>1</m:t>
                        </m:r>
                      </m:sup>
                    </m:sSup>
                    <m:r>
                      <a:rPr lang="en-US" sz="2000" b="0" i="1">
                        <a:latin typeface="Cambria Math" panose="02040503050406030204" pitchFamily="18" charset="0"/>
                      </a:rPr>
                      <m:t>(</m:t>
                    </m:r>
                    <m:d>
                      <m:dPr>
                        <m:ctrlPr>
                          <a:rPr lang="en-US" sz="2000" b="0" i="1">
                            <a:latin typeface="Cambria Math" panose="02040503050406030204" pitchFamily="18" charset="0"/>
                          </a:rPr>
                        </m:ctrlPr>
                      </m:dPr>
                      <m:e>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1</m:t>
                                </m:r>
                              </m:sub>
                            </m:sSub>
                          </m:e>
                        </m:d>
                        <m:r>
                          <a:rPr lang="en-US" sz="2000" b="0" i="1">
                            <a:latin typeface="Cambria Math" panose="02040503050406030204" pitchFamily="18" charset="0"/>
                          </a:rPr>
                          <m:t>−</m:t>
                        </m:r>
                        <m:r>
                          <a:rPr lang="en-US" sz="2000" b="0" i="1">
                            <a:latin typeface="Cambria Math" panose="02040503050406030204" pitchFamily="18" charset="0"/>
                          </a:rPr>
                          <m:t>𝑎</m:t>
                        </m:r>
                        <m:r>
                          <a:rPr lang="en-US" sz="2000" b="0" i="1">
                            <a:latin typeface="Cambria Math" panose="02040503050406030204" pitchFamily="18" charset="0"/>
                          </a:rPr>
                          <m:t>∗</m:t>
                        </m:r>
                        <m:r>
                          <a:rPr lang="en-US" sz="2000" b="0" i="1">
                            <a:latin typeface="Cambria Math" panose="02040503050406030204" pitchFamily="18" charset="0"/>
                          </a:rPr>
                          <m:t>𝑟</m:t>
                        </m:r>
                      </m:e>
                    </m:d>
                    <m:r>
                      <a:rPr lang="en-US" sz="2000" b="0" i="1">
                        <a:latin typeface="Cambria Math" panose="02040503050406030204" pitchFamily="18" charset="0"/>
                      </a:rPr>
                      <m:t>𝑚𝑜𝑑</m:t>
                    </m:r>
                    <m:r>
                      <a:rPr lang="en-US" sz="2000" b="0" i="1">
                        <a:latin typeface="Cambria Math" panose="02040503050406030204" pitchFamily="18" charset="0"/>
                      </a:rPr>
                      <m:t> (</m:t>
                    </m:r>
                    <m:r>
                      <a:rPr lang="en-US" sz="2000" b="0" i="1">
                        <a:latin typeface="Cambria Math" panose="02040503050406030204" pitchFamily="18" charset="0"/>
                      </a:rPr>
                      <m:t>𝑞</m:t>
                    </m:r>
                    <m:r>
                      <a:rPr lang="en-US" sz="2000" b="0" i="1">
                        <a:latin typeface="Cambria Math" panose="02040503050406030204" pitchFamily="18" charset="0"/>
                      </a:rPr>
                      <m:t>−</m:t>
                    </m:r>
                    <m:r>
                      <a:rPr lang="en-US" sz="2000" b="0" i="1">
                        <a:latin typeface="Cambria Math" panose="02040503050406030204" pitchFamily="18" charset="0"/>
                      </a:rPr>
                      <m:t>1</m:t>
                    </m:r>
                    <m:r>
                      <a:rPr lang="en-US" sz="2000" b="0" i="1">
                        <a:latin typeface="Cambria Math" panose="02040503050406030204" pitchFamily="18" charset="0"/>
                      </a:rPr>
                      <m:t>)</m:t>
                    </m:r>
                  </m:oMath>
                </a14:m>
                <a:endParaRPr lang="en-US" sz="2000" b="0" dirty="0"/>
              </a:p>
              <a:p>
                <a:pPr indent="-228600" algn="l" rtl="0">
                  <a:lnSpc>
                    <a:spcPct val="90000"/>
                  </a:lnSpc>
                  <a:spcAft>
                    <a:spcPts val="600"/>
                  </a:spcAft>
                  <a:buFont typeface="Arial" panose="020B0604020202020204" pitchFamily="34" charset="0"/>
                  <a:buChar char="•"/>
                </a:pPr>
                <a14:m>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2</m:t>
                        </m:r>
                      </m:sub>
                    </m:sSub>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𝐾</m:t>
                        </m:r>
                      </m:e>
                      <m:sup>
                        <m:r>
                          <a:rPr lang="en-US" sz="2000" b="0" i="1">
                            <a:latin typeface="Cambria Math" panose="02040503050406030204" pitchFamily="18" charset="0"/>
                          </a:rPr>
                          <m:t>−</m:t>
                        </m:r>
                        <m:r>
                          <a:rPr lang="en-US" sz="2000" b="0" i="1">
                            <a:latin typeface="Cambria Math" panose="02040503050406030204" pitchFamily="18" charset="0"/>
                          </a:rPr>
                          <m:t>1</m:t>
                        </m:r>
                      </m:sup>
                    </m:sSup>
                    <m:r>
                      <a:rPr lang="en-US" sz="2000" b="0" i="1">
                        <a:latin typeface="Cambria Math" panose="02040503050406030204" pitchFamily="18" charset="0"/>
                      </a:rPr>
                      <m:t>(</m:t>
                    </m:r>
                    <m:d>
                      <m:dPr>
                        <m:ctrlPr>
                          <a:rPr lang="en-US" sz="2000" b="0" i="1">
                            <a:latin typeface="Cambria Math" panose="02040503050406030204" pitchFamily="18" charset="0"/>
                          </a:rPr>
                        </m:ctrlPr>
                      </m:dPr>
                      <m:e>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2</m:t>
                                </m:r>
                              </m:sub>
                            </m:sSub>
                          </m:e>
                        </m:d>
                        <m:r>
                          <a:rPr lang="en-US" sz="2000" b="0" i="1">
                            <a:latin typeface="Cambria Math" panose="02040503050406030204" pitchFamily="18" charset="0"/>
                          </a:rPr>
                          <m:t>−</m:t>
                        </m:r>
                        <m:r>
                          <a:rPr lang="en-US" sz="2000" b="0" i="1">
                            <a:latin typeface="Cambria Math" panose="02040503050406030204" pitchFamily="18" charset="0"/>
                          </a:rPr>
                          <m:t>𝑎</m:t>
                        </m:r>
                        <m:r>
                          <a:rPr lang="en-US" sz="2000" b="0" i="1">
                            <a:latin typeface="Cambria Math" panose="02040503050406030204" pitchFamily="18" charset="0"/>
                          </a:rPr>
                          <m:t>∗</m:t>
                        </m:r>
                        <m:r>
                          <a:rPr lang="en-US" sz="2000" b="0" i="1">
                            <a:latin typeface="Cambria Math" panose="02040503050406030204" pitchFamily="18" charset="0"/>
                          </a:rPr>
                          <m:t>𝑟</m:t>
                        </m:r>
                      </m:e>
                    </m:d>
                    <m:r>
                      <a:rPr lang="en-US" sz="2000" b="0" i="1">
                        <a:latin typeface="Cambria Math" panose="02040503050406030204" pitchFamily="18" charset="0"/>
                      </a:rPr>
                      <m:t>𝑚𝑜𝑑</m:t>
                    </m:r>
                    <m:r>
                      <a:rPr lang="en-US" sz="2000" b="0" i="1">
                        <a:latin typeface="Cambria Math" panose="02040503050406030204" pitchFamily="18" charset="0"/>
                      </a:rPr>
                      <m:t> (</m:t>
                    </m:r>
                    <m:r>
                      <a:rPr lang="en-US" sz="2000" b="0" i="1">
                        <a:latin typeface="Cambria Math" panose="02040503050406030204" pitchFamily="18" charset="0"/>
                      </a:rPr>
                      <m:t>𝑞</m:t>
                    </m:r>
                    <m:r>
                      <a:rPr lang="en-US" sz="2000" b="0" i="1">
                        <a:latin typeface="Cambria Math" panose="02040503050406030204" pitchFamily="18" charset="0"/>
                      </a:rPr>
                      <m:t>−</m:t>
                    </m:r>
                    <m:r>
                      <a:rPr lang="en-US" sz="2000" b="0" i="1">
                        <a:latin typeface="Cambria Math" panose="02040503050406030204" pitchFamily="18" charset="0"/>
                      </a:rPr>
                      <m:t>1</m:t>
                    </m:r>
                    <m:r>
                      <a:rPr lang="en-US" sz="2000" b="0" i="1">
                        <a:latin typeface="Cambria Math" panose="02040503050406030204" pitchFamily="18" charset="0"/>
                      </a:rPr>
                      <m:t>)</m:t>
                    </m:r>
                  </m:oMath>
                </a14:m>
                <a:endParaRPr lang="en-US" sz="2000" b="0" dirty="0"/>
              </a:p>
              <a:p>
                <a:pPr indent="-228600" algn="l" rtl="0">
                  <a:lnSpc>
                    <a:spcPct val="90000"/>
                  </a:lnSpc>
                  <a:spcAft>
                    <a:spcPts val="600"/>
                  </a:spcAft>
                  <a:buFont typeface="Arial" panose="020B0604020202020204" pitchFamily="34" charset="0"/>
                  <a:buChar char="•"/>
                </a:pPr>
                <a14:m>
                  <m:oMath xmlns:m="http://schemas.openxmlformats.org/officeDocument/2006/math">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2</m:t>
                            </m:r>
                          </m:sub>
                        </m:sSub>
                      </m:e>
                    </m:d>
                    <m:r>
                      <a:rPr lang="en-US" sz="2000" b="0" i="1">
                        <a:latin typeface="Cambria Math" panose="02040503050406030204" pitchFamily="18" charset="0"/>
                      </a:rPr>
                      <m:t>∗</m:t>
                    </m:r>
                    <m:r>
                      <a:rPr lang="en-US" sz="2000" b="0" i="1">
                        <a:latin typeface="Cambria Math" panose="02040503050406030204" pitchFamily="18" charset="0"/>
                      </a:rPr>
                      <m:t>𝐾</m:t>
                    </m:r>
                    <m:r>
                      <a:rPr lang="en-US" sz="2000" b="0" i="1">
                        <a:latin typeface="Cambria Math" panose="02040503050406030204" pitchFamily="18" charset="0"/>
                      </a:rPr>
                      <m:t>=</m:t>
                    </m:r>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1</m:t>
                            </m:r>
                          </m:sub>
                        </m:sSub>
                      </m:e>
                    </m:d>
                    <m:r>
                      <a:rPr lang="en-US" sz="2000" b="0" i="1">
                        <a:latin typeface="Cambria Math" panose="02040503050406030204" pitchFamily="18" charset="0"/>
                      </a:rPr>
                      <m:t>−</m:t>
                    </m:r>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2</m:t>
                            </m:r>
                          </m:sub>
                        </m:sSub>
                      </m:e>
                    </m:d>
                    <m:r>
                      <a:rPr lang="en-US" sz="2000" b="0" i="1">
                        <a:latin typeface="Cambria Math" panose="02040503050406030204" pitchFamily="18" charset="0"/>
                      </a:rPr>
                      <m:t>𝑚𝑜𝑑</m:t>
                    </m:r>
                    <m:r>
                      <a:rPr lang="en-US" sz="2000" b="0" i="1">
                        <a:latin typeface="Cambria Math" panose="02040503050406030204" pitchFamily="18" charset="0"/>
                      </a:rPr>
                      <m:t> (</m:t>
                    </m:r>
                    <m:r>
                      <a:rPr lang="en-US" sz="2000" b="0" i="1">
                        <a:latin typeface="Cambria Math" panose="02040503050406030204" pitchFamily="18" charset="0"/>
                      </a:rPr>
                      <m:t>𝑞</m:t>
                    </m:r>
                    <m:r>
                      <a:rPr lang="en-US" sz="2000" b="0" i="1">
                        <a:latin typeface="Cambria Math" panose="02040503050406030204" pitchFamily="18" charset="0"/>
                      </a:rPr>
                      <m:t>−</m:t>
                    </m:r>
                    <m:r>
                      <a:rPr lang="en-US" sz="2000" b="0" i="1">
                        <a:latin typeface="Cambria Math" panose="02040503050406030204" pitchFamily="18" charset="0"/>
                      </a:rPr>
                      <m:t>1</m:t>
                    </m:r>
                    <m:r>
                      <a:rPr lang="en-US" sz="2000" b="0" i="1">
                        <a:latin typeface="Cambria Math" panose="02040503050406030204" pitchFamily="18" charset="0"/>
                      </a:rPr>
                      <m:t>)</m:t>
                    </m:r>
                  </m:oMath>
                </a14:m>
                <a:endParaRPr lang="en-US" sz="2000" dirty="0"/>
              </a:p>
              <a:p>
                <a:pPr indent="-228600" algn="l" rtl="0">
                  <a:lnSpc>
                    <a:spcPct val="90000"/>
                  </a:lnSpc>
                  <a:spcAft>
                    <a:spcPts val="600"/>
                  </a:spcAft>
                  <a:buFont typeface="Arial" panose="020B0604020202020204" pitchFamily="34" charset="0"/>
                  <a:buChar char="•"/>
                </a:pPr>
                <a14:m>
                  <m:oMath xmlns:m="http://schemas.openxmlformats.org/officeDocument/2006/math">
                    <m:r>
                      <a:rPr lang="en-US" sz="2000" b="0" i="1">
                        <a:latin typeface="Cambria Math" panose="02040503050406030204" pitchFamily="18" charset="0"/>
                      </a:rPr>
                      <m:t>𝑖𝑓</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2</m:t>
                            </m:r>
                          </m:sub>
                        </m:sSub>
                        <m:r>
                          <a:rPr lang="en-US" sz="2000" b="0" i="1">
                            <a:latin typeface="Cambria Math" panose="02040503050406030204" pitchFamily="18" charset="0"/>
                          </a:rPr>
                          <m:t>≠</m:t>
                        </m:r>
                        <m:r>
                          <a:rPr lang="en-US" sz="2000" b="0" i="1">
                            <a:latin typeface="Cambria Math" panose="02040503050406030204" pitchFamily="18" charset="0"/>
                          </a:rPr>
                          <m:t>0</m:t>
                        </m:r>
                        <m:r>
                          <a:rPr lang="en-US" sz="2000" b="0" i="1">
                            <a:latin typeface="Cambria Math" panose="02040503050406030204" pitchFamily="18" charset="0"/>
                          </a:rPr>
                          <m:t> </m:t>
                        </m:r>
                        <m:r>
                          <a:rPr lang="en-US" sz="2000" b="0" i="1">
                            <a:latin typeface="Cambria Math" panose="02040503050406030204" pitchFamily="18" charset="0"/>
                          </a:rPr>
                          <m:t>𝑚𝑜𝑑</m:t>
                        </m:r>
                        <m:r>
                          <a:rPr lang="en-US" sz="2000" b="0" i="1">
                            <a:latin typeface="Cambria Math" panose="02040503050406030204" pitchFamily="18" charset="0"/>
                          </a:rPr>
                          <m:t> </m:t>
                        </m:r>
                        <m:d>
                          <m:dPr>
                            <m:ctrlPr>
                              <a:rPr lang="en-US" sz="2000" b="0" i="1">
                                <a:latin typeface="Cambria Math" panose="02040503050406030204" pitchFamily="18" charset="0"/>
                              </a:rPr>
                            </m:ctrlPr>
                          </m:dPr>
                          <m:e>
                            <m:r>
                              <a:rPr lang="en-US" sz="2000" b="0" i="1">
                                <a:latin typeface="Cambria Math" panose="02040503050406030204" pitchFamily="18" charset="0"/>
                              </a:rPr>
                              <m:t>𝑞</m:t>
                            </m:r>
                            <m:r>
                              <a:rPr lang="en-US" sz="2000" b="0" i="1">
                                <a:latin typeface="Cambria Math" panose="02040503050406030204" pitchFamily="18" charset="0"/>
                              </a:rPr>
                              <m:t>−</m:t>
                            </m:r>
                            <m:r>
                              <a:rPr lang="en-US" sz="2000" b="0" i="1">
                                <a:latin typeface="Cambria Math" panose="02040503050406030204" pitchFamily="18" charset="0"/>
                              </a:rPr>
                              <m:t>1</m:t>
                            </m:r>
                          </m:e>
                        </m:d>
                      </m:e>
                    </m:d>
                  </m:oMath>
                </a14:m>
                <a:endParaRPr lang="en-US" sz="2000" b="0" dirty="0"/>
              </a:p>
              <a:p>
                <a:pPr indent="-228600" algn="l" rtl="0">
                  <a:lnSpc>
                    <a:spcPct val="90000"/>
                  </a:lnSpc>
                  <a:spcAft>
                    <a:spcPts val="600"/>
                  </a:spcAft>
                  <a:buFont typeface="Arial" panose="020B0604020202020204" pitchFamily="34" charset="0"/>
                  <a:buChar char="•"/>
                </a:pPr>
                <a14:m>
                  <m:oMath xmlns:m="http://schemas.openxmlformats.org/officeDocument/2006/math">
                    <m:r>
                      <a:rPr lang="en-US" sz="2000" b="0" i="1">
                        <a:latin typeface="Cambria Math" panose="02040503050406030204" pitchFamily="18" charset="0"/>
                      </a:rPr>
                      <m:t>𝐾</m:t>
                    </m:r>
                    <m:r>
                      <a:rPr lang="en-US" sz="2000" b="0" i="1">
                        <a:latin typeface="Cambria Math" panose="02040503050406030204" pitchFamily="18" charset="0"/>
                      </a:rPr>
                      <m:t>=</m:t>
                    </m:r>
                    <m:sSup>
                      <m:sSupPr>
                        <m:ctrlPr>
                          <a:rPr lang="en-US" sz="2000" b="0" i="1">
                            <a:latin typeface="Cambria Math" panose="02040503050406030204" pitchFamily="18" charset="0"/>
                          </a:rPr>
                        </m:ctrlPr>
                      </m:sSupPr>
                      <m:e>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b="0" i="1">
                                    <a:latin typeface="Cambria Math" panose="02040503050406030204" pitchFamily="18" charset="0"/>
                                  </a:rPr>
                                </m:ctrlPr>
                              </m:sSubPr>
                              <m:e>
                                <m:r>
                                  <a:rPr lang="en-US" sz="2000" b="0" i="1">
                                    <a:latin typeface="Cambria Math" panose="02040503050406030204" pitchFamily="18" charset="0"/>
                                  </a:rPr>
                                  <m:t>𝑆</m:t>
                                </m:r>
                              </m:e>
                              <m:sub>
                                <m:r>
                                  <a:rPr lang="en-US" sz="2000" b="0" i="1">
                                    <a:latin typeface="Cambria Math" panose="02040503050406030204" pitchFamily="18" charset="0"/>
                                  </a:rPr>
                                  <m:t>2</m:t>
                                </m:r>
                              </m:sub>
                            </m:sSub>
                          </m:e>
                        </m:d>
                      </m:e>
                      <m:sup>
                        <m:r>
                          <a:rPr lang="en-US" sz="2000" b="0" i="1">
                            <a:latin typeface="Cambria Math" panose="02040503050406030204" pitchFamily="18" charset="0"/>
                          </a:rPr>
                          <m:t>−</m:t>
                        </m:r>
                        <m:r>
                          <a:rPr lang="en-US" sz="2000" b="0" i="1">
                            <a:latin typeface="Cambria Math" panose="02040503050406030204" pitchFamily="18" charset="0"/>
                          </a:rPr>
                          <m:t>1</m:t>
                        </m:r>
                      </m:sup>
                    </m:sSup>
                    <m:d>
                      <m:dPr>
                        <m:ctrlPr>
                          <a:rPr lang="en-US" sz="2000" b="0" i="1">
                            <a:latin typeface="Cambria Math" panose="02040503050406030204" pitchFamily="18" charset="0"/>
                          </a:rPr>
                        </m:ctrlPr>
                      </m:dPr>
                      <m:e>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1</m:t>
                                </m:r>
                              </m:sub>
                            </m:sSub>
                          </m:e>
                        </m:d>
                        <m:r>
                          <a:rPr lang="en-US" sz="2000" b="0" i="1">
                            <a:latin typeface="Cambria Math" panose="02040503050406030204" pitchFamily="18" charset="0"/>
                          </a:rPr>
                          <m:t>−</m:t>
                        </m:r>
                        <m:r>
                          <a:rPr lang="en-US" sz="2000" b="0" i="1">
                            <a:latin typeface="Cambria Math" panose="02040503050406030204" pitchFamily="18" charset="0"/>
                          </a:rPr>
                          <m:t>𝐻</m:t>
                        </m:r>
                        <m:d>
                          <m:dPr>
                            <m:ctrlPr>
                              <a:rPr lang="en-US" sz="2000" b="0" i="1">
                                <a:latin typeface="Cambria Math" panose="02040503050406030204" pitchFamily="18" charset="0"/>
                              </a:rPr>
                            </m:ctrlPr>
                          </m:dPr>
                          <m:e>
                            <m:sSub>
                              <m:sSubPr>
                                <m:ctrlPr>
                                  <a:rPr lang="en-US" sz="2000" b="0" i="1">
                                    <a:latin typeface="Cambria Math" panose="02040503050406030204" pitchFamily="18" charset="0"/>
                                  </a:rPr>
                                </m:ctrlPr>
                              </m:sSubPr>
                              <m:e>
                                <m:r>
                                  <a:rPr lang="en-US" sz="2000" b="0" i="1">
                                    <a:latin typeface="Cambria Math" panose="02040503050406030204" pitchFamily="18" charset="0"/>
                                  </a:rPr>
                                  <m:t>𝑀</m:t>
                                </m:r>
                              </m:e>
                              <m:sub>
                                <m:r>
                                  <a:rPr lang="en-US" sz="2000" b="0" i="1">
                                    <a:latin typeface="Cambria Math" panose="02040503050406030204" pitchFamily="18" charset="0"/>
                                  </a:rPr>
                                  <m:t>2</m:t>
                                </m:r>
                              </m:sub>
                            </m:sSub>
                          </m:e>
                        </m:d>
                      </m:e>
                    </m:d>
                    <m:r>
                      <a:rPr lang="en-US" sz="2000" b="0" i="1">
                        <a:latin typeface="Cambria Math" panose="02040503050406030204" pitchFamily="18" charset="0"/>
                      </a:rPr>
                      <m:t> </m:t>
                    </m:r>
                    <m:r>
                      <a:rPr lang="en-US" sz="2000" b="0" i="1">
                        <a:latin typeface="Cambria Math" panose="02040503050406030204" pitchFamily="18" charset="0"/>
                      </a:rPr>
                      <m:t>𝑚𝑜𝑑</m:t>
                    </m:r>
                    <m:r>
                      <a:rPr lang="en-US" sz="2000" b="0" i="1">
                        <a:latin typeface="Cambria Math" panose="02040503050406030204" pitchFamily="18" charset="0"/>
                      </a:rPr>
                      <m:t> (</m:t>
                    </m:r>
                    <m:r>
                      <a:rPr lang="en-US" sz="2000" b="0" i="1">
                        <a:latin typeface="Cambria Math" panose="02040503050406030204" pitchFamily="18" charset="0"/>
                      </a:rPr>
                      <m:t>𝑞</m:t>
                    </m:r>
                    <m:r>
                      <a:rPr lang="en-US" sz="2000" b="0" i="1">
                        <a:latin typeface="Cambria Math" panose="02040503050406030204" pitchFamily="18" charset="0"/>
                      </a:rPr>
                      <m:t>−</m:t>
                    </m:r>
                    <m:r>
                      <a:rPr lang="en-US" sz="2000" b="0" i="1">
                        <a:latin typeface="Cambria Math" panose="02040503050406030204" pitchFamily="18" charset="0"/>
                      </a:rPr>
                      <m:t>1</m:t>
                    </m:r>
                    <m:r>
                      <a:rPr lang="en-US" sz="2000" b="0" i="1">
                        <a:latin typeface="Cambria Math" panose="02040503050406030204" pitchFamily="18" charset="0"/>
                      </a:rPr>
                      <m:t>)</m:t>
                    </m:r>
                  </m:oMath>
                </a14:m>
                <a:endParaRPr lang="en-US" sz="2000" dirty="0"/>
              </a:p>
            </p:txBody>
          </p:sp>
        </mc:Choice>
        <mc:Fallback xmlns="">
          <p:sp>
            <p:nvSpPr>
              <p:cNvPr id="33" name="TextBox 32">
                <a:extLst>
                  <a:ext uri="{FF2B5EF4-FFF2-40B4-BE49-F238E27FC236}">
                    <a16:creationId xmlns:a16="http://schemas.microsoft.com/office/drawing/2014/main" id="{9E6E5891-11D9-4195-82D1-E6EC3DA1B2D6}"/>
                  </a:ext>
                </a:extLst>
              </p:cNvPr>
              <p:cNvSpPr txBox="1">
                <a:spLocks noRot="1" noChangeAspect="1" noMove="1" noResize="1" noEditPoints="1" noAdjustHandles="1" noChangeArrowheads="1" noChangeShapeType="1" noTextEdit="1"/>
              </p:cNvSpPr>
              <p:nvPr/>
            </p:nvSpPr>
            <p:spPr>
              <a:xfrm>
                <a:off x="406067" y="2121763"/>
                <a:ext cx="5864104" cy="3773010"/>
              </a:xfrm>
              <a:prstGeom prst="rect">
                <a:avLst/>
              </a:prstGeom>
              <a:blipFill>
                <a:blip r:embed="rId2"/>
                <a:stretch>
                  <a:fillRect l="-936" t="-1454"/>
                </a:stretch>
              </a:blipFill>
            </p:spPr>
            <p:txBody>
              <a:bodyPr/>
              <a:lstStyle/>
              <a:p>
                <a:r>
                  <a:rPr lang="en-SX">
                    <a:noFill/>
                  </a:rPr>
                  <a:t> </a:t>
                </a:r>
              </a:p>
            </p:txBody>
          </p:sp>
        </mc:Fallback>
      </mc:AlternateContent>
      <p:pic>
        <p:nvPicPr>
          <p:cNvPr id="17" name="Picture 16" descr="A screenshot of a cell phone&#10;&#10;Description automatically generated">
            <a:extLst>
              <a:ext uri="{FF2B5EF4-FFF2-40B4-BE49-F238E27FC236}">
                <a16:creationId xmlns:a16="http://schemas.microsoft.com/office/drawing/2014/main" id="{2D629542-DAD2-449F-ACBE-5B8B4C620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9642" y="659819"/>
            <a:ext cx="4736963" cy="5382912"/>
          </a:xfrm>
          <a:prstGeom prst="rect">
            <a:avLst/>
          </a:prstGeom>
        </p:spPr>
      </p:pic>
      <p:sp>
        <p:nvSpPr>
          <p:cNvPr id="3" name="TextBox 2">
            <a:extLst>
              <a:ext uri="{FF2B5EF4-FFF2-40B4-BE49-F238E27FC236}">
                <a16:creationId xmlns:a16="http://schemas.microsoft.com/office/drawing/2014/main" id="{7B6488BE-6A67-44A4-A28E-F6DAC61972F4}"/>
              </a:ext>
            </a:extLst>
          </p:cNvPr>
          <p:cNvSpPr txBox="1"/>
          <p:nvPr/>
        </p:nvSpPr>
        <p:spPr>
          <a:xfrm>
            <a:off x="406066" y="636048"/>
            <a:ext cx="3073734" cy="369332"/>
          </a:xfrm>
          <a:prstGeom prst="rect">
            <a:avLst/>
          </a:prstGeom>
          <a:noFill/>
        </p:spPr>
        <p:txBody>
          <a:bodyPr wrap="square" rtlCol="0">
            <a:spAutoFit/>
          </a:bodyPr>
          <a:lstStyle/>
          <a:p>
            <a:pPr algn="l" rtl="0">
              <a:spcAft>
                <a:spcPts val="600"/>
              </a:spcAft>
            </a:pPr>
            <a:r>
              <a:rPr lang="en-US" b="1" dirty="0"/>
              <a:t>Attacks and flaws of El-Gamal</a:t>
            </a:r>
            <a:endParaRPr lang="en-SX" b="1"/>
          </a:p>
        </p:txBody>
      </p:sp>
    </p:spTree>
    <p:extLst>
      <p:ext uri="{BB962C8B-B14F-4D97-AF65-F5344CB8AC3E}">
        <p14:creationId xmlns:p14="http://schemas.microsoft.com/office/powerpoint/2010/main" val="421351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ontent Placeholder 4">
            <a:extLst>
              <a:ext uri="{FF2B5EF4-FFF2-40B4-BE49-F238E27FC236}">
                <a16:creationId xmlns:a16="http://schemas.microsoft.com/office/drawing/2014/main" id="{4D7AC742-2AAD-4DCD-B540-D0848125AC2E}"/>
              </a:ext>
            </a:extLst>
          </p:cNvPr>
          <p:cNvSpPr>
            <a:spLocks noGrp="1"/>
          </p:cNvSpPr>
          <p:nvPr>
            <p:ph idx="1"/>
          </p:nvPr>
        </p:nvSpPr>
        <p:spPr>
          <a:xfrm>
            <a:off x="838200" y="1825625"/>
            <a:ext cx="10515600" cy="1006352"/>
          </a:xfrm>
        </p:spPr>
        <p:txBody>
          <a:bodyPr/>
          <a:lstStyle/>
          <a:p>
            <a:pPr algn="l" rtl="0"/>
            <a:r>
              <a:rPr lang="en-US" dirty="0"/>
              <a:t>CBC Mode</a:t>
            </a:r>
          </a:p>
          <a:p>
            <a:pPr algn="l" rtl="0"/>
            <a:r>
              <a:rPr lang="en-US" dirty="0"/>
              <a:t>El Gamal digital signature</a:t>
            </a:r>
          </a:p>
        </p:txBody>
      </p:sp>
      <p:sp>
        <p:nvSpPr>
          <p:cNvPr id="34" name="Title 6">
            <a:extLst>
              <a:ext uri="{FF2B5EF4-FFF2-40B4-BE49-F238E27FC236}">
                <a16:creationId xmlns:a16="http://schemas.microsoft.com/office/drawing/2014/main" id="{35EA768E-DFBE-46EF-8565-A001E46A6298}"/>
              </a:ext>
            </a:extLst>
          </p:cNvPr>
          <p:cNvSpPr>
            <a:spLocks noGrp="1"/>
          </p:cNvSpPr>
          <p:nvPr>
            <p:ph type="title"/>
          </p:nvPr>
        </p:nvSpPr>
        <p:spPr>
          <a:xfrm>
            <a:off x="793980" y="678924"/>
            <a:ext cx="10515600" cy="1325563"/>
          </a:xfrm>
        </p:spPr>
        <p:txBody>
          <a:bodyPr/>
          <a:lstStyle/>
          <a:p>
            <a:pPr algn="l" rtl="0"/>
            <a:r>
              <a:rPr lang="en-US" dirty="0"/>
              <a:t>Enigma improvements</a:t>
            </a:r>
          </a:p>
        </p:txBody>
      </p:sp>
      <p:sp>
        <p:nvSpPr>
          <p:cNvPr id="35" name="TextBox 34">
            <a:extLst>
              <a:ext uri="{FF2B5EF4-FFF2-40B4-BE49-F238E27FC236}">
                <a16:creationId xmlns:a16="http://schemas.microsoft.com/office/drawing/2014/main" id="{D4D51DE8-2A8C-4E3E-BCD9-33C3568486D1}"/>
              </a:ext>
            </a:extLst>
          </p:cNvPr>
          <p:cNvSpPr txBox="1"/>
          <p:nvPr/>
        </p:nvSpPr>
        <p:spPr>
          <a:xfrm>
            <a:off x="642152" y="3976351"/>
            <a:ext cx="10711648" cy="1754326"/>
          </a:xfrm>
          <a:prstGeom prst="rect">
            <a:avLst/>
          </a:prstGeom>
          <a:noFill/>
        </p:spPr>
        <p:txBody>
          <a:bodyPr wrap="square" rtlCol="0">
            <a:spAutoFit/>
          </a:bodyPr>
          <a:lstStyle/>
          <a:p>
            <a:pPr algn="l" rtl="0"/>
            <a:r>
              <a:rPr lang="en-US" b="1" dirty="0"/>
              <a:t>How did CBC improved the Enigma obstacles?</a:t>
            </a:r>
          </a:p>
          <a:p>
            <a:pPr algn="l" rtl="0"/>
            <a:r>
              <a:rPr lang="en-US" dirty="0"/>
              <a:t>CBC never encrypts the same plaintext block in the same way, preventing the code-book attack. A major flaw with the Enigma code was that a letter could never be encoded as itself. In other words, an “M” would never be encoded as an “M.” This was a huge flaw in the Enigma code because it gave codebreakers a piece of information they could use to decrypt messages, but with CBC mode it encrypts the same plaintext in different ways which may result to encrypt the same letters to itself.</a:t>
            </a:r>
          </a:p>
        </p:txBody>
      </p:sp>
    </p:spTree>
    <p:extLst>
      <p:ext uri="{BB962C8B-B14F-4D97-AF65-F5344CB8AC3E}">
        <p14:creationId xmlns:p14="http://schemas.microsoft.com/office/powerpoint/2010/main" val="1682726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6">
            <a:extLst>
              <a:ext uri="{FF2B5EF4-FFF2-40B4-BE49-F238E27FC236}">
                <a16:creationId xmlns:a16="http://schemas.microsoft.com/office/drawing/2014/main" id="{12A12CD0-F4BE-4D19-AA9C-295CD0AB44A7}"/>
              </a:ext>
            </a:extLst>
          </p:cNvPr>
          <p:cNvSpPr>
            <a:spLocks noGrp="1"/>
          </p:cNvSpPr>
          <p:nvPr>
            <p:ph type="title"/>
          </p:nvPr>
        </p:nvSpPr>
        <p:spPr>
          <a:xfrm>
            <a:off x="838200" y="365126"/>
            <a:ext cx="10515600" cy="744584"/>
          </a:xfrm>
        </p:spPr>
        <p:txBody>
          <a:bodyPr/>
          <a:lstStyle/>
          <a:p>
            <a:pPr algn="l" rtl="0"/>
            <a:r>
              <a:rPr lang="en-US" dirty="0">
                <a:latin typeface="+mn-lt"/>
              </a:rPr>
              <a:t>Example</a:t>
            </a:r>
          </a:p>
        </p:txBody>
      </p:sp>
      <p:grpSp>
        <p:nvGrpSpPr>
          <p:cNvPr id="16" name="Group 15">
            <a:extLst>
              <a:ext uri="{FF2B5EF4-FFF2-40B4-BE49-F238E27FC236}">
                <a16:creationId xmlns:a16="http://schemas.microsoft.com/office/drawing/2014/main" id="{3AA55045-7B28-4FEC-BE3B-D08048E8A9D9}"/>
              </a:ext>
            </a:extLst>
          </p:cNvPr>
          <p:cNvGrpSpPr/>
          <p:nvPr/>
        </p:nvGrpSpPr>
        <p:grpSpPr>
          <a:xfrm>
            <a:off x="793980" y="2944194"/>
            <a:ext cx="7221859" cy="3079802"/>
            <a:chOff x="1289721" y="3429000"/>
            <a:chExt cx="7221859" cy="3079802"/>
          </a:xfrm>
        </p:grpSpPr>
        <p:sp>
          <p:nvSpPr>
            <p:cNvPr id="17" name="Rectangle 16">
              <a:extLst>
                <a:ext uri="{FF2B5EF4-FFF2-40B4-BE49-F238E27FC236}">
                  <a16:creationId xmlns:a16="http://schemas.microsoft.com/office/drawing/2014/main" id="{0B0CC7CF-1E28-4B71-B886-50359FFCD8BA}"/>
                </a:ext>
              </a:extLst>
            </p:cNvPr>
            <p:cNvSpPr/>
            <p:nvPr/>
          </p:nvSpPr>
          <p:spPr>
            <a:xfrm>
              <a:off x="1910443" y="3962724"/>
              <a:ext cx="1796143" cy="10320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Encryption</a:t>
              </a:r>
              <a:endParaRPr lang="en-US" dirty="0"/>
            </a:p>
          </p:txBody>
        </p:sp>
        <p:cxnSp>
          <p:nvCxnSpPr>
            <p:cNvPr id="18" name="Straight Connector 17">
              <a:extLst>
                <a:ext uri="{FF2B5EF4-FFF2-40B4-BE49-F238E27FC236}">
                  <a16:creationId xmlns:a16="http://schemas.microsoft.com/office/drawing/2014/main" id="{BC00F1E6-7C67-422D-B89C-42E1687009ED}"/>
                </a:ext>
              </a:extLst>
            </p:cNvPr>
            <p:cNvCxnSpPr>
              <a:cxnSpLocks/>
              <a:stCxn id="17" idx="2"/>
              <a:endCxn id="19" idx="0"/>
            </p:cNvCxnSpPr>
            <p:nvPr/>
          </p:nvCxnSpPr>
          <p:spPr>
            <a:xfrm flipH="1">
              <a:off x="2808513" y="4994753"/>
              <a:ext cx="2" cy="450720"/>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0B1B2A6-8C90-4FF8-B4CA-663C64C9717D}"/>
                </a:ext>
              </a:extLst>
            </p:cNvPr>
            <p:cNvSpPr/>
            <p:nvPr/>
          </p:nvSpPr>
          <p:spPr>
            <a:xfrm>
              <a:off x="2630961" y="5445473"/>
              <a:ext cx="355104" cy="37809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a:t>
              </a:r>
              <a:endParaRPr lang="en-US" dirty="0"/>
            </a:p>
          </p:txBody>
        </p:sp>
        <p:sp>
          <p:nvSpPr>
            <p:cNvPr id="20" name="Rectangle 19">
              <a:extLst>
                <a:ext uri="{FF2B5EF4-FFF2-40B4-BE49-F238E27FC236}">
                  <a16:creationId xmlns:a16="http://schemas.microsoft.com/office/drawing/2014/main" id="{12836EA3-B79E-4FFF-BD87-CCC6BA62DC2F}"/>
                </a:ext>
              </a:extLst>
            </p:cNvPr>
            <p:cNvSpPr/>
            <p:nvPr/>
          </p:nvSpPr>
          <p:spPr>
            <a:xfrm>
              <a:off x="1289721" y="5479954"/>
              <a:ext cx="594803" cy="309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a:t>
              </a:r>
            </a:p>
          </p:txBody>
        </p:sp>
        <p:cxnSp>
          <p:nvCxnSpPr>
            <p:cNvPr id="21" name="Straight Connector 20">
              <a:extLst>
                <a:ext uri="{FF2B5EF4-FFF2-40B4-BE49-F238E27FC236}">
                  <a16:creationId xmlns:a16="http://schemas.microsoft.com/office/drawing/2014/main" id="{DBEA3784-F557-4C88-B2A3-050BD3D47FE9}"/>
                </a:ext>
              </a:extLst>
            </p:cNvPr>
            <p:cNvCxnSpPr>
              <a:cxnSpLocks/>
              <a:endCxn id="19" idx="2"/>
            </p:cNvCxnSpPr>
            <p:nvPr/>
          </p:nvCxnSpPr>
          <p:spPr>
            <a:xfrm>
              <a:off x="1884524" y="5634520"/>
              <a:ext cx="746437"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76FD5A-0FBD-498C-9E6F-C2D0FB4644A7}"/>
                </a:ext>
              </a:extLst>
            </p:cNvPr>
            <p:cNvSpPr/>
            <p:nvPr/>
          </p:nvSpPr>
          <p:spPr>
            <a:xfrm>
              <a:off x="2369069" y="3429000"/>
              <a:ext cx="878889" cy="292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P1: HEL</a:t>
              </a:r>
            </a:p>
          </p:txBody>
        </p:sp>
        <p:cxnSp>
          <p:nvCxnSpPr>
            <p:cNvPr id="23" name="Straight Connector 22">
              <a:extLst>
                <a:ext uri="{FF2B5EF4-FFF2-40B4-BE49-F238E27FC236}">
                  <a16:creationId xmlns:a16="http://schemas.microsoft.com/office/drawing/2014/main" id="{82AA421E-A664-4CB2-A908-DEE2BA21D358}"/>
                </a:ext>
              </a:extLst>
            </p:cNvPr>
            <p:cNvCxnSpPr>
              <a:stCxn id="22" idx="2"/>
              <a:endCxn id="17" idx="0"/>
            </p:cNvCxnSpPr>
            <p:nvPr/>
          </p:nvCxnSpPr>
          <p:spPr>
            <a:xfrm>
              <a:off x="2808514" y="3721239"/>
              <a:ext cx="1" cy="241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9DDADA-AA9D-4581-8DC1-A71F2918143A}"/>
                </a:ext>
              </a:extLst>
            </p:cNvPr>
            <p:cNvCxnSpPr>
              <a:cxnSpLocks/>
            </p:cNvCxnSpPr>
            <p:nvPr/>
          </p:nvCxnSpPr>
          <p:spPr>
            <a:xfrm>
              <a:off x="2808513" y="5803954"/>
              <a:ext cx="0" cy="386973"/>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E1D27C-26FB-4465-BF3F-7DF7DF7241DA}"/>
                </a:ext>
              </a:extLst>
            </p:cNvPr>
            <p:cNvSpPr/>
            <p:nvPr/>
          </p:nvSpPr>
          <p:spPr>
            <a:xfrm>
              <a:off x="1648057" y="6159580"/>
              <a:ext cx="2367169" cy="3013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C1: HMN = 0x48 0x4D 0x4E</a:t>
              </a:r>
            </a:p>
          </p:txBody>
        </p:sp>
        <p:sp>
          <p:nvSpPr>
            <p:cNvPr id="26" name="Rectangle 25">
              <a:extLst>
                <a:ext uri="{FF2B5EF4-FFF2-40B4-BE49-F238E27FC236}">
                  <a16:creationId xmlns:a16="http://schemas.microsoft.com/office/drawing/2014/main" id="{8AEDE1CB-19DD-49CF-9B9A-888DAEC121DD}"/>
                </a:ext>
              </a:extLst>
            </p:cNvPr>
            <p:cNvSpPr/>
            <p:nvPr/>
          </p:nvSpPr>
          <p:spPr>
            <a:xfrm>
              <a:off x="3484588" y="5144504"/>
              <a:ext cx="887759" cy="3071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PQQ</a:t>
              </a:r>
            </a:p>
          </p:txBody>
        </p:sp>
        <p:cxnSp>
          <p:nvCxnSpPr>
            <p:cNvPr id="27" name="Straight Arrow Connector 26">
              <a:extLst>
                <a:ext uri="{FF2B5EF4-FFF2-40B4-BE49-F238E27FC236}">
                  <a16:creationId xmlns:a16="http://schemas.microsoft.com/office/drawing/2014/main" id="{47DDAC5F-F5CE-4F24-AF12-E6138DA5BA07}"/>
                </a:ext>
              </a:extLst>
            </p:cNvPr>
            <p:cNvCxnSpPr>
              <a:cxnSpLocks/>
              <a:stCxn id="26" idx="1"/>
            </p:cNvCxnSpPr>
            <p:nvPr/>
          </p:nvCxnSpPr>
          <p:spPr>
            <a:xfrm flipH="1">
              <a:off x="2742034" y="5298091"/>
              <a:ext cx="742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D384217-CC11-48EE-8459-714C9EF2D811}"/>
                </a:ext>
              </a:extLst>
            </p:cNvPr>
            <p:cNvSpPr/>
            <p:nvPr/>
          </p:nvSpPr>
          <p:spPr>
            <a:xfrm>
              <a:off x="5983197" y="3962724"/>
              <a:ext cx="1796143" cy="10320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Encryption</a:t>
              </a:r>
            </a:p>
          </p:txBody>
        </p:sp>
        <p:cxnSp>
          <p:nvCxnSpPr>
            <p:cNvPr id="29" name="Straight Connector 28">
              <a:extLst>
                <a:ext uri="{FF2B5EF4-FFF2-40B4-BE49-F238E27FC236}">
                  <a16:creationId xmlns:a16="http://schemas.microsoft.com/office/drawing/2014/main" id="{3011827E-CD54-452A-ABAB-A839451958CC}"/>
                </a:ext>
              </a:extLst>
            </p:cNvPr>
            <p:cNvCxnSpPr>
              <a:cxnSpLocks/>
              <a:stCxn id="28" idx="2"/>
              <a:endCxn id="30" idx="0"/>
            </p:cNvCxnSpPr>
            <p:nvPr/>
          </p:nvCxnSpPr>
          <p:spPr>
            <a:xfrm flipH="1">
              <a:off x="6881267" y="4994753"/>
              <a:ext cx="2" cy="450720"/>
            </a:xfrm>
            <a:prstGeom prst="line">
              <a:avLst/>
            </a:prstGeom>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A7532D2-4A67-4C6D-BDD5-668816D5B078}"/>
                </a:ext>
              </a:extLst>
            </p:cNvPr>
            <p:cNvSpPr/>
            <p:nvPr/>
          </p:nvSpPr>
          <p:spPr>
            <a:xfrm>
              <a:off x="6703715" y="5445473"/>
              <a:ext cx="355104" cy="378094"/>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t>
              </a:r>
            </a:p>
          </p:txBody>
        </p:sp>
        <p:cxnSp>
          <p:nvCxnSpPr>
            <p:cNvPr id="31" name="Straight Connector 30">
              <a:extLst>
                <a:ext uri="{FF2B5EF4-FFF2-40B4-BE49-F238E27FC236}">
                  <a16:creationId xmlns:a16="http://schemas.microsoft.com/office/drawing/2014/main" id="{21A7D203-004B-47F0-B31E-2C5834539A42}"/>
                </a:ext>
              </a:extLst>
            </p:cNvPr>
            <p:cNvCxnSpPr>
              <a:cxnSpLocks/>
              <a:endCxn id="30" idx="2"/>
            </p:cNvCxnSpPr>
            <p:nvPr/>
          </p:nvCxnSpPr>
          <p:spPr>
            <a:xfrm>
              <a:off x="5175682" y="5634520"/>
              <a:ext cx="152803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2CF3233-A937-43A5-B17E-8DADEBA1636F}"/>
                </a:ext>
              </a:extLst>
            </p:cNvPr>
            <p:cNvSpPr/>
            <p:nvPr/>
          </p:nvSpPr>
          <p:spPr>
            <a:xfrm>
              <a:off x="6441823" y="3429000"/>
              <a:ext cx="878889" cy="2922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P2: LLO</a:t>
              </a:r>
            </a:p>
          </p:txBody>
        </p:sp>
        <p:cxnSp>
          <p:nvCxnSpPr>
            <p:cNvPr id="36" name="Straight Connector 35">
              <a:extLst>
                <a:ext uri="{FF2B5EF4-FFF2-40B4-BE49-F238E27FC236}">
                  <a16:creationId xmlns:a16="http://schemas.microsoft.com/office/drawing/2014/main" id="{0061DA0E-1A28-4D73-9641-6118E5CE1263}"/>
                </a:ext>
              </a:extLst>
            </p:cNvPr>
            <p:cNvCxnSpPr>
              <a:stCxn id="32" idx="2"/>
              <a:endCxn id="28" idx="0"/>
            </p:cNvCxnSpPr>
            <p:nvPr/>
          </p:nvCxnSpPr>
          <p:spPr>
            <a:xfrm>
              <a:off x="6881268" y="3721239"/>
              <a:ext cx="1" cy="2414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75A7F3-9D9E-466B-834F-1A22026D03D7}"/>
                </a:ext>
              </a:extLst>
            </p:cNvPr>
            <p:cNvCxnSpPr>
              <a:cxnSpLocks/>
            </p:cNvCxnSpPr>
            <p:nvPr/>
          </p:nvCxnSpPr>
          <p:spPr>
            <a:xfrm>
              <a:off x="6881267" y="5803954"/>
              <a:ext cx="0" cy="386973"/>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5043747-4B9A-4730-9B69-01DD0BC4896B}"/>
                </a:ext>
              </a:extLst>
            </p:cNvPr>
            <p:cNvSpPr/>
            <p:nvPr/>
          </p:nvSpPr>
          <p:spPr>
            <a:xfrm>
              <a:off x="5882416" y="6111716"/>
              <a:ext cx="2069757" cy="397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C1: 0xC2 0x01 0x13 0x 02</a:t>
              </a:r>
            </a:p>
          </p:txBody>
        </p:sp>
        <p:sp>
          <p:nvSpPr>
            <p:cNvPr id="39" name="Rectangle 38">
              <a:extLst>
                <a:ext uri="{FF2B5EF4-FFF2-40B4-BE49-F238E27FC236}">
                  <a16:creationId xmlns:a16="http://schemas.microsoft.com/office/drawing/2014/main" id="{40DC3D5A-0380-4EBD-B5E4-7EE5BA8E5680}"/>
                </a:ext>
              </a:extLst>
            </p:cNvPr>
            <p:cNvSpPr/>
            <p:nvPr/>
          </p:nvSpPr>
          <p:spPr>
            <a:xfrm>
              <a:off x="7623821" y="5108207"/>
              <a:ext cx="887759" cy="30717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IQN</a:t>
              </a:r>
            </a:p>
          </p:txBody>
        </p:sp>
        <p:cxnSp>
          <p:nvCxnSpPr>
            <p:cNvPr id="40" name="Straight Arrow Connector 39">
              <a:extLst>
                <a:ext uri="{FF2B5EF4-FFF2-40B4-BE49-F238E27FC236}">
                  <a16:creationId xmlns:a16="http://schemas.microsoft.com/office/drawing/2014/main" id="{B027CF7C-8744-4E16-A828-C8B7485085C9}"/>
                </a:ext>
              </a:extLst>
            </p:cNvPr>
            <p:cNvCxnSpPr>
              <a:cxnSpLocks/>
              <a:stCxn id="39" idx="1"/>
            </p:cNvCxnSpPr>
            <p:nvPr/>
          </p:nvCxnSpPr>
          <p:spPr>
            <a:xfrm flipH="1">
              <a:off x="6881267" y="5261794"/>
              <a:ext cx="742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7599D2-907D-42D1-BF48-A14EEDD13645}"/>
                </a:ext>
              </a:extLst>
            </p:cNvPr>
            <p:cNvCxnSpPr/>
            <p:nvPr/>
          </p:nvCxnSpPr>
          <p:spPr>
            <a:xfrm flipV="1">
              <a:off x="5175682" y="3861786"/>
              <a:ext cx="0" cy="17727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71E1710-4C3C-42A4-8D5B-448BD7EBE6C9}"/>
                </a:ext>
              </a:extLst>
            </p:cNvPr>
            <p:cNvCxnSpPr/>
            <p:nvPr/>
          </p:nvCxnSpPr>
          <p:spPr>
            <a:xfrm flipH="1">
              <a:off x="2808513" y="3861786"/>
              <a:ext cx="236716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85540C00-4215-4975-B94A-4FEE49DFFB4D}"/>
              </a:ext>
            </a:extLst>
          </p:cNvPr>
          <p:cNvSpPr txBox="1"/>
          <p:nvPr/>
        </p:nvSpPr>
        <p:spPr>
          <a:xfrm>
            <a:off x="831045" y="958544"/>
            <a:ext cx="10515599" cy="1754326"/>
          </a:xfrm>
          <a:prstGeom prst="rect">
            <a:avLst/>
          </a:prstGeom>
          <a:noFill/>
        </p:spPr>
        <p:txBody>
          <a:bodyPr wrap="square" rtlCol="0">
            <a:spAutoFit/>
          </a:bodyPr>
          <a:lstStyle/>
          <a:p>
            <a:pPr algn="l" rtl="0"/>
            <a:r>
              <a:rPr lang="en-US" dirty="0"/>
              <a:t>Assume we have the following text encrypted with the enigma:</a:t>
            </a:r>
          </a:p>
          <a:p>
            <a:pPr algn="l" rtl="0"/>
            <a:r>
              <a:rPr lang="en-US" dirty="0"/>
              <a:t>Plaintext =    HELLOO  = 0x48 0x45 0x4C </a:t>
            </a:r>
            <a:r>
              <a:rPr lang="en-US" dirty="0" err="1"/>
              <a:t>0x4C</a:t>
            </a:r>
            <a:r>
              <a:rPr lang="en-US" dirty="0"/>
              <a:t> 0x4F </a:t>
            </a:r>
            <a:r>
              <a:rPr lang="en-US" dirty="0" err="1"/>
              <a:t>0x4F</a:t>
            </a:r>
            <a:endParaRPr lang="en-US" dirty="0"/>
          </a:p>
          <a:p>
            <a:pPr algn="l" rtl="0"/>
            <a:r>
              <a:rPr lang="en-US" dirty="0"/>
              <a:t>Ciphertext = PQQIQN = 0x50 0x51 </a:t>
            </a:r>
            <a:r>
              <a:rPr lang="en-US" dirty="0" err="1"/>
              <a:t>0x51</a:t>
            </a:r>
            <a:r>
              <a:rPr lang="en-US" dirty="0"/>
              <a:t> 0x49 0x51 0x4E</a:t>
            </a:r>
          </a:p>
          <a:p>
            <a:pPr algn="l" rtl="0"/>
            <a:r>
              <a:rPr lang="en-US" dirty="0"/>
              <a:t>We already know that each letters is encrypted to a different letter which is not itself.</a:t>
            </a:r>
          </a:p>
          <a:p>
            <a:pPr algn="l" rtl="0"/>
            <a:endParaRPr lang="en-US" dirty="0"/>
          </a:p>
          <a:p>
            <a:pPr algn="l" rtl="0"/>
            <a:r>
              <a:rPr lang="en-US" dirty="0"/>
              <a:t>Lets encrypt the same plaintext with Enigma with CBC mode, our block size is  3.</a:t>
            </a:r>
          </a:p>
        </p:txBody>
      </p:sp>
      <p:sp>
        <p:nvSpPr>
          <p:cNvPr id="44" name="TextBox 43">
            <a:extLst>
              <a:ext uri="{FF2B5EF4-FFF2-40B4-BE49-F238E27FC236}">
                <a16:creationId xmlns:a16="http://schemas.microsoft.com/office/drawing/2014/main" id="{1F7F52D6-A5C0-43D6-B4E6-4BDB203B9795}"/>
              </a:ext>
            </a:extLst>
          </p:cNvPr>
          <p:cNvSpPr txBox="1"/>
          <p:nvPr/>
        </p:nvSpPr>
        <p:spPr>
          <a:xfrm>
            <a:off x="7671513" y="2651960"/>
            <a:ext cx="3693666" cy="2031325"/>
          </a:xfrm>
          <a:prstGeom prst="rect">
            <a:avLst/>
          </a:prstGeom>
          <a:noFill/>
        </p:spPr>
        <p:txBody>
          <a:bodyPr wrap="square" rtlCol="0">
            <a:spAutoFit/>
          </a:bodyPr>
          <a:lstStyle/>
          <a:p>
            <a:pPr algn="l" rtl="0"/>
            <a:r>
              <a:rPr lang="en-US" dirty="0"/>
              <a:t>We can see that Enigma with CBC mode have encrypted the plaintext </a:t>
            </a:r>
            <a:r>
              <a:rPr lang="en-US" dirty="0">
                <a:solidFill>
                  <a:schemeClr val="accent3">
                    <a:lumMod val="75000"/>
                  </a:schemeClr>
                </a:solidFill>
              </a:rPr>
              <a:t>HELLO</a:t>
            </a:r>
            <a:r>
              <a:rPr lang="en-US" dirty="0"/>
              <a:t> to </a:t>
            </a:r>
            <a:endParaRPr lang="en-US" dirty="0">
              <a:solidFill>
                <a:schemeClr val="accent6"/>
              </a:solidFill>
            </a:endParaRPr>
          </a:p>
          <a:p>
            <a:pPr algn="l" rtl="0"/>
            <a:r>
              <a:rPr lang="en-US" dirty="0">
                <a:solidFill>
                  <a:schemeClr val="accent6"/>
                </a:solidFill>
              </a:rPr>
              <a:t>0x38 0x4D 0x4E 0x01 0x14 0x02</a:t>
            </a:r>
          </a:p>
          <a:p>
            <a:pPr algn="l" rtl="0"/>
            <a:r>
              <a:rPr lang="en-US" dirty="0"/>
              <a:t>So the letter H has been encoded as itself, which overcomes that Enigma weakness . </a:t>
            </a:r>
          </a:p>
        </p:txBody>
      </p:sp>
    </p:spTree>
    <p:extLst>
      <p:ext uri="{BB962C8B-B14F-4D97-AF65-F5344CB8AC3E}">
        <p14:creationId xmlns:p14="http://schemas.microsoft.com/office/powerpoint/2010/main" val="3043269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C35124-F478-45D2-AF60-1BB1741D4721}"/>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gn="l" rtl="0">
              <a:lnSpc>
                <a:spcPct val="90000"/>
              </a:lnSpc>
              <a:spcBef>
                <a:spcPct val="0"/>
              </a:spcBef>
              <a:spcAft>
                <a:spcPts val="600"/>
              </a:spcAft>
            </a:pPr>
            <a:r>
              <a:rPr lang="en-US" sz="3700" b="1">
                <a:latin typeface="+mj-lt"/>
                <a:ea typeface="+mj-ea"/>
                <a:cs typeface="+mj-cs"/>
              </a:rPr>
              <a:t>Application design</a:t>
            </a:r>
          </a:p>
        </p:txBody>
      </p:sp>
      <p:sp>
        <p:nvSpPr>
          <p:cNvPr id="47" name="Rectangle 2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2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BCDCB2A-C5B2-497F-9600-945B7AC0C8E9}"/>
              </a:ext>
            </a:extLst>
          </p:cNvPr>
          <p:cNvPicPr>
            <a:picLocks noChangeAspect="1"/>
          </p:cNvPicPr>
          <p:nvPr/>
        </p:nvPicPr>
        <p:blipFill rotWithShape="1">
          <a:blip r:embed="rId4">
            <a:extLst>
              <a:ext uri="{28A0092B-C50C-407E-A947-70E740481C1C}">
                <a14:useLocalDpi xmlns:a14="http://schemas.microsoft.com/office/drawing/2010/main" val="0"/>
              </a:ext>
            </a:extLst>
          </a:blip>
          <a:srcRect l="3925" r="4735" b="-2"/>
          <a:stretch/>
        </p:blipFill>
        <p:spPr>
          <a:xfrm>
            <a:off x="545238" y="858525"/>
            <a:ext cx="7608304" cy="5211906"/>
          </a:xfrm>
          <a:prstGeom prst="rect">
            <a:avLst/>
          </a:prstGeom>
        </p:spPr>
      </p:pic>
      <p:sp>
        <p:nvSpPr>
          <p:cNvPr id="49" name="Rectangle 3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a:extLst>
              <a:ext uri="{FF2B5EF4-FFF2-40B4-BE49-F238E27FC236}">
                <a16:creationId xmlns:a16="http://schemas.microsoft.com/office/drawing/2014/main" id="{6D761E6F-9D06-4A2C-BA25-BE157ED4EFF4}"/>
              </a:ext>
            </a:extLst>
          </p:cNvPr>
          <p:cNvGraphicFramePr>
            <a:graphicFrameLocks noChangeAspect="1"/>
          </p:cNvGraphicFramePr>
          <p:nvPr>
            <p:extLst>
              <p:ext uri="{D42A27DB-BD31-4B8C-83A1-F6EECF244321}">
                <p14:modId xmlns:p14="http://schemas.microsoft.com/office/powerpoint/2010/main" val="3994204983"/>
              </p:ext>
            </p:extLst>
          </p:nvPr>
        </p:nvGraphicFramePr>
        <p:xfrm>
          <a:off x="9743246" y="4869180"/>
          <a:ext cx="975029" cy="975029"/>
        </p:xfrm>
        <a:graphic>
          <a:graphicData uri="http://schemas.openxmlformats.org/presentationml/2006/ole">
            <mc:AlternateContent xmlns:mc="http://schemas.openxmlformats.org/markup-compatibility/2006">
              <mc:Choice xmlns:v="urn:schemas-microsoft-com:vml" Requires="v">
                <p:oleObj spid="_x0000_s1037" name="Packager Shell Object" showAsIcon="1" r:id="rId5" imgW="438480" imgH="437400" progId="Package">
                  <p:embed/>
                </p:oleObj>
              </mc:Choice>
              <mc:Fallback>
                <p:oleObj name="Packager Shell Object" showAsIcon="1" r:id="rId5" imgW="438480" imgH="437400" progId="Package">
                  <p:embed/>
                  <p:pic>
                    <p:nvPicPr>
                      <p:cNvPr id="0" name=""/>
                      <p:cNvPicPr/>
                      <p:nvPr/>
                    </p:nvPicPr>
                    <p:blipFill>
                      <a:blip r:embed="rId6"/>
                      <a:stretch>
                        <a:fillRect/>
                      </a:stretch>
                    </p:blipFill>
                    <p:spPr>
                      <a:xfrm>
                        <a:off x="9743246" y="4869180"/>
                        <a:ext cx="975029" cy="975029"/>
                      </a:xfrm>
                      <a:prstGeom prst="rect">
                        <a:avLst/>
                      </a:prstGeom>
                    </p:spPr>
                  </p:pic>
                </p:oleObj>
              </mc:Fallback>
            </mc:AlternateContent>
          </a:graphicData>
        </a:graphic>
      </p:graphicFrame>
    </p:spTree>
    <p:extLst>
      <p:ext uri="{BB962C8B-B14F-4D97-AF65-F5344CB8AC3E}">
        <p14:creationId xmlns:p14="http://schemas.microsoft.com/office/powerpoint/2010/main" val="3657110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Thank you! for! listening !">
            <a:extLst>
              <a:ext uri="{FF2B5EF4-FFF2-40B4-BE49-F238E27FC236}">
                <a16:creationId xmlns:a16="http://schemas.microsoft.com/office/drawing/2014/main" id="{DC01957C-4A8D-4559-B3A1-753727FF935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431" b="1078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5811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1622" y="2267848"/>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793252" y="3130670"/>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793252" y="3130670"/>
                <a:ext cx="1533740" cy="369332"/>
              </a:xfrm>
              <a:prstGeom prst="rect">
                <a:avLst/>
              </a:prstGeom>
              <a:blipFill>
                <a:blip r:embed="rId4"/>
                <a:stretch>
                  <a:fillRect l="-3175" t="-10000" b="-26667"/>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4635349" y="1134785"/>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553704" y="3473033"/>
                <a:ext cx="2084635" cy="374270"/>
              </a:xfrm>
              <a:prstGeom prst="rect">
                <a:avLst/>
              </a:prstGeom>
              <a:noFill/>
            </p:spPr>
            <p:txBody>
              <a:bodyPr wrap="square" rtlCol="0">
                <a:spAutoFit/>
              </a:bodyPr>
              <a:lstStyle/>
              <a:p>
                <a:r>
                  <a:rPr lang="en-US" dirty="0"/>
                  <a:t>(1)</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553704" y="3473033"/>
                <a:ext cx="2084635" cy="374270"/>
              </a:xfrm>
              <a:prstGeom prst="rect">
                <a:avLst/>
              </a:prstGeom>
              <a:blipFill>
                <a:blip r:embed="rId5"/>
                <a:stretch>
                  <a:fillRect t="-8197"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747477" y="3792512"/>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747477" y="3792512"/>
                <a:ext cx="4492865" cy="369332"/>
              </a:xfrm>
              <a:prstGeom prst="rect">
                <a:avLst/>
              </a:prstGeom>
              <a:blipFill>
                <a:blip r:embed="rId6"/>
                <a:stretch>
                  <a:fillRect l="-1221" t="-8197" b="-24590"/>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793980" y="1945690"/>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10776" y="2239305"/>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0150453" y="1945690"/>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8478981" y="3448507"/>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8478981" y="3448507"/>
                <a:ext cx="2689001" cy="423321"/>
              </a:xfrm>
              <a:prstGeom prst="rect">
                <a:avLst/>
              </a:prstGeom>
              <a:blipFill>
                <a:blip r:embed="rId9"/>
                <a:stretch>
                  <a:fillRect l="-2041" b="-21739"/>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8478982" y="3197840"/>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8478982" y="3197840"/>
                <a:ext cx="2576945" cy="380810"/>
              </a:xfrm>
              <a:prstGeom prst="rect">
                <a:avLst/>
              </a:prstGeom>
              <a:blipFill>
                <a:blip r:embed="rId10"/>
                <a:stretch>
                  <a:fillRect l="-2128" t="-8065" b="-25806"/>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5536950" y="1945690"/>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5536950" y="1945690"/>
                <a:ext cx="1295108" cy="646331"/>
              </a:xfrm>
              <a:prstGeom prst="rect">
                <a:avLst/>
              </a:prstGeom>
              <a:blipFill>
                <a:blip r:embed="rId11"/>
                <a:stretch>
                  <a:fillRect l="-3756" t="-4717" b="-754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8321526" y="7598485"/>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8321526" y="7598485"/>
                <a:ext cx="395711" cy="369332"/>
              </a:xfrm>
              <a:prstGeom prst="rect">
                <a:avLst/>
              </a:prstGeom>
              <a:blipFill>
                <a:blip r:embed="rId12"/>
                <a:stretch>
                  <a:fillRect r="-2769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4044517" y="7924072"/>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4044517" y="7924072"/>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4052455" y="8255940"/>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4052455" y="8255940"/>
                <a:ext cx="4284806" cy="369332"/>
              </a:xfrm>
              <a:prstGeom prst="rect">
                <a:avLst/>
              </a:prstGeom>
              <a:blipFill>
                <a:blip r:embed="rId14"/>
                <a:stretch>
                  <a:fillRect l="-1280" t="-8197" b="-24590"/>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12579942" y="2764967"/>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747476" y="4060589"/>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747476" y="4060589"/>
                <a:ext cx="2064248" cy="369332"/>
              </a:xfrm>
              <a:prstGeom prst="rect">
                <a:avLst/>
              </a:prstGeom>
              <a:blipFill>
                <a:blip r:embed="rId15"/>
                <a:stretch>
                  <a:fillRect l="-2663" t="-8197" b="-2459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406066" y="8004468"/>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406066" y="8004468"/>
                <a:ext cx="3141147" cy="370230"/>
              </a:xfrm>
              <a:prstGeom prst="rect">
                <a:avLst/>
              </a:prstGeom>
              <a:blipFill>
                <a:blip r:embed="rId16"/>
                <a:stretch>
                  <a:fillRect l="-1748" t="-8197"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1585063" y="7295011"/>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6016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6385" y="2161161"/>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2624755" y="3023983"/>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2624755" y="3023983"/>
                <a:ext cx="1533740" cy="369332"/>
              </a:xfrm>
              <a:prstGeom prst="rect">
                <a:avLst/>
              </a:prstGeom>
              <a:blipFill>
                <a:blip r:embed="rId4"/>
                <a:stretch>
                  <a:fillRect l="-3175" t="-8197" b="-24590"/>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2213435" y="-975313"/>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598948" y="3442316"/>
                <a:ext cx="2084635" cy="374270"/>
              </a:xfrm>
              <a:prstGeom prst="rect">
                <a:avLst/>
              </a:prstGeom>
              <a:noFill/>
            </p:spPr>
            <p:txBody>
              <a:bodyPr wrap="square" rtlCol="0">
                <a:spAutoFit/>
              </a:bodyPr>
              <a:lstStyle/>
              <a:p>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598948" y="3442316"/>
                <a:ext cx="2084635" cy="374270"/>
              </a:xfrm>
              <a:prstGeom prst="rect">
                <a:avLst/>
              </a:prstGeom>
              <a:blipFill>
                <a:blip r:embed="rId5"/>
                <a:stretch>
                  <a:fillRect t="-8197"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3726888" y="1375735"/>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3726888" y="1375735"/>
                <a:ext cx="4492865" cy="369332"/>
              </a:xfrm>
              <a:prstGeom prst="rect">
                <a:avLst/>
              </a:prstGeom>
              <a:blipFill>
                <a:blip r:embed="rId6"/>
                <a:stretch>
                  <a:fillRect l="-1085" t="-10000" b="-26667"/>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2624027" y="1839003"/>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2116" y="1850567"/>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4071793" y="1556952"/>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8458975" y="3500002"/>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8458975" y="3500002"/>
                <a:ext cx="2689001" cy="423321"/>
              </a:xfrm>
              <a:prstGeom prst="rect">
                <a:avLst/>
              </a:prstGeom>
              <a:blipFill>
                <a:blip r:embed="rId9"/>
                <a:stretch>
                  <a:fillRect l="-2041"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8478982" y="3197840"/>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8478982" y="3197840"/>
                <a:ext cx="2576945" cy="380810"/>
              </a:xfrm>
              <a:prstGeom prst="rect">
                <a:avLst/>
              </a:prstGeom>
              <a:blipFill>
                <a:blip r:embed="rId10"/>
                <a:stretch>
                  <a:fillRect l="-2128" t="-8065" b="-25806"/>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7831428" y="-1179694"/>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7831428" y="-1179694"/>
                <a:ext cx="1295108" cy="646331"/>
              </a:xfrm>
              <a:prstGeom prst="rect">
                <a:avLst/>
              </a:prstGeom>
              <a:blipFill>
                <a:blip r:embed="rId11"/>
                <a:stretch>
                  <a:fillRect l="-4245" t="-4673" b="-65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8083271" y="1391591"/>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8083271" y="1391591"/>
                <a:ext cx="395711" cy="369332"/>
              </a:xfrm>
              <a:prstGeom prst="rect">
                <a:avLst/>
              </a:prstGeom>
              <a:blipFill>
                <a:blip r:embed="rId12"/>
                <a:stretch>
                  <a:fillRect r="-26154"/>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3840446" y="1771058"/>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3840446" y="1771058"/>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4131310" y="2140390"/>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4131310" y="2140390"/>
                <a:ext cx="4284806" cy="369332"/>
              </a:xfrm>
              <a:prstGeom prst="rect">
                <a:avLst/>
              </a:prstGeom>
              <a:blipFill>
                <a:blip r:embed="rId14"/>
                <a:stretch>
                  <a:fillRect l="-1280" t="-8197" b="-24590"/>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8281126" y="2270913"/>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747475" y="4027243"/>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747475" y="4027243"/>
                <a:ext cx="2064248" cy="369332"/>
              </a:xfrm>
              <a:prstGeom prst="rect">
                <a:avLst/>
              </a:prstGeom>
              <a:blipFill>
                <a:blip r:embed="rId15"/>
                <a:stretch>
                  <a:fillRect l="-2663" t="-10000" b="-2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253684" y="8070121"/>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253684" y="8070121"/>
                <a:ext cx="3141147" cy="370230"/>
              </a:xfrm>
              <a:prstGeom prst="rect">
                <a:avLst/>
              </a:prstGeom>
              <a:blipFill>
                <a:blip r:embed="rId16"/>
                <a:stretch>
                  <a:fillRect l="-1748" t="-9836"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1432681" y="7360664"/>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0043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6385" y="2161161"/>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2624755" y="3023983"/>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2624755" y="3023983"/>
                <a:ext cx="1533740" cy="369332"/>
              </a:xfrm>
              <a:prstGeom prst="rect">
                <a:avLst/>
              </a:prstGeom>
              <a:blipFill>
                <a:blip r:embed="rId4"/>
                <a:stretch>
                  <a:fillRect l="-3175" t="-8197" b="-24590"/>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2213435" y="-975313"/>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598948" y="3442316"/>
                <a:ext cx="2084635" cy="374270"/>
              </a:xfrm>
              <a:prstGeom prst="rect">
                <a:avLst/>
              </a:prstGeom>
              <a:noFill/>
            </p:spPr>
            <p:txBody>
              <a:bodyPr wrap="square" rtlCol="0">
                <a:spAutoFit/>
              </a:bodyPr>
              <a:lstStyle/>
              <a:p>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598948" y="3442316"/>
                <a:ext cx="2084635" cy="374270"/>
              </a:xfrm>
              <a:prstGeom prst="rect">
                <a:avLst/>
              </a:prstGeom>
              <a:blipFill>
                <a:blip r:embed="rId5"/>
                <a:stretch>
                  <a:fillRect t="-8197"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2604223" y="-1451026"/>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2604223" y="-1451026"/>
                <a:ext cx="4492865" cy="369332"/>
              </a:xfrm>
              <a:prstGeom prst="rect">
                <a:avLst/>
              </a:prstGeom>
              <a:blipFill>
                <a:blip r:embed="rId6"/>
                <a:stretch>
                  <a:fillRect l="-1221" t="-9836" b="-24590"/>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2624027" y="1839003"/>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2116" y="1850567"/>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4071793" y="1556952"/>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8458975" y="3500002"/>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8458975" y="3500002"/>
                <a:ext cx="2689001" cy="423321"/>
              </a:xfrm>
              <a:prstGeom prst="rect">
                <a:avLst/>
              </a:prstGeom>
              <a:blipFill>
                <a:blip r:embed="rId9"/>
                <a:stretch>
                  <a:fillRect l="-2041"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4246686" y="1416395"/>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4246686" y="1416395"/>
                <a:ext cx="2576945" cy="380810"/>
              </a:xfrm>
              <a:prstGeom prst="rect">
                <a:avLst/>
              </a:prstGeom>
              <a:blipFill>
                <a:blip r:embed="rId10"/>
                <a:stretch>
                  <a:fillRect l="-2133" t="-6349" b="-2381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7831428" y="-1179694"/>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7831428" y="-1179694"/>
                <a:ext cx="1295108" cy="646331"/>
              </a:xfrm>
              <a:prstGeom prst="rect">
                <a:avLst/>
              </a:prstGeom>
              <a:blipFill>
                <a:blip r:embed="rId11"/>
                <a:stretch>
                  <a:fillRect l="-4245" t="-4673" b="-65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1752160" y="-1435170"/>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1752160" y="-1435170"/>
                <a:ext cx="395711" cy="369332"/>
              </a:xfrm>
              <a:prstGeom prst="rect">
                <a:avLst/>
              </a:prstGeom>
              <a:blipFill>
                <a:blip r:embed="rId12"/>
                <a:stretch>
                  <a:fillRect r="-2769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2490665" y="-1055703"/>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2490665" y="-1055703"/>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4923070" y="1988631"/>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4923070" y="1988631"/>
                <a:ext cx="4284806" cy="369332"/>
              </a:xfrm>
              <a:prstGeom prst="rect">
                <a:avLst/>
              </a:prstGeom>
              <a:blipFill>
                <a:blip r:embed="rId14"/>
                <a:stretch>
                  <a:fillRect l="-1282" t="-8197" b="-24590"/>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12277375" y="1671666"/>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747475" y="4027243"/>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747475" y="4027243"/>
                <a:ext cx="2064248" cy="369332"/>
              </a:xfrm>
              <a:prstGeom prst="rect">
                <a:avLst/>
              </a:prstGeom>
              <a:blipFill>
                <a:blip r:embed="rId15"/>
                <a:stretch>
                  <a:fillRect l="-2663" t="-10000" b="-2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4206690" y="2579852"/>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4206690" y="2579852"/>
                <a:ext cx="3141147" cy="370230"/>
              </a:xfrm>
              <a:prstGeom prst="rect">
                <a:avLst/>
              </a:prstGeom>
              <a:blipFill>
                <a:blip r:embed="rId16"/>
                <a:stretch>
                  <a:fillRect l="-1553" t="-8197"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4947560" y="1870395"/>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C6E9D0-00A4-4D94-BDB9-4AEA2A261D02}"/>
                  </a:ext>
                </a:extLst>
              </p:cNvPr>
              <p:cNvSpPr txBox="1"/>
              <p:nvPr/>
            </p:nvSpPr>
            <p:spPr>
              <a:xfrm>
                <a:off x="4429240" y="7286114"/>
                <a:ext cx="3671494"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1" name="TextBox 30">
                <a:extLst>
                  <a:ext uri="{FF2B5EF4-FFF2-40B4-BE49-F238E27FC236}">
                    <a16:creationId xmlns:a16="http://schemas.microsoft.com/office/drawing/2014/main" id="{80C6E9D0-00A4-4D94-BDB9-4AEA2A261D02}"/>
                  </a:ext>
                </a:extLst>
              </p:cNvPr>
              <p:cNvSpPr txBox="1">
                <a:spLocks noRot="1" noChangeAspect="1" noMove="1" noResize="1" noEditPoints="1" noAdjustHandles="1" noChangeArrowheads="1" noChangeShapeType="1" noTextEdit="1"/>
              </p:cNvSpPr>
              <p:nvPr/>
            </p:nvSpPr>
            <p:spPr>
              <a:xfrm>
                <a:off x="4429240" y="7286114"/>
                <a:ext cx="3671494" cy="423321"/>
              </a:xfrm>
              <a:prstGeom prst="rect">
                <a:avLst/>
              </a:prstGeom>
              <a:blipFill>
                <a:blip r:embed="rId17"/>
                <a:stretch>
                  <a:fillRect l="-1495" b="-20000"/>
                </a:stretch>
              </a:blipFill>
            </p:spPr>
            <p:txBody>
              <a:bodyPr/>
              <a:lstStyle/>
              <a:p>
                <a:r>
                  <a:rPr lang="en-SX">
                    <a:noFill/>
                  </a:rPr>
                  <a:t> </a:t>
                </a:r>
              </a:p>
            </p:txBody>
          </p:sp>
        </mc:Fallback>
      </mc:AlternateContent>
    </p:spTree>
    <p:extLst>
      <p:ext uri="{BB962C8B-B14F-4D97-AF65-F5344CB8AC3E}">
        <p14:creationId xmlns:p14="http://schemas.microsoft.com/office/powerpoint/2010/main" val="3100784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2DB819E-C9EA-48E6-91B4-59276DFBD71C}"/>
              </a:ext>
            </a:extLst>
          </p:cNvPr>
          <p:cNvSpPr>
            <a:spLocks noGrp="1"/>
          </p:cNvSpPr>
          <p:nvPr>
            <p:ph type="title"/>
          </p:nvPr>
        </p:nvSpPr>
        <p:spPr>
          <a:xfrm>
            <a:off x="411480" y="987552"/>
            <a:ext cx="4485861" cy="1088136"/>
          </a:xfrm>
        </p:spPr>
        <p:txBody>
          <a:bodyPr anchor="b">
            <a:normAutofit/>
          </a:bodyPr>
          <a:lstStyle/>
          <a:p>
            <a:pPr algn="ctr" rtl="0"/>
            <a:r>
              <a:rPr lang="en-US" sz="3400" b="1" dirty="0"/>
              <a:t>The  rotors</a:t>
            </a:r>
            <a:endParaRPr lang="he-IL" sz="3400" b="1" dirty="0"/>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מציין מיקום תוכן 2">
            <a:extLst>
              <a:ext uri="{FF2B5EF4-FFF2-40B4-BE49-F238E27FC236}">
                <a16:creationId xmlns:a16="http://schemas.microsoft.com/office/drawing/2014/main" id="{7649BB52-6919-4FF0-BBBF-712D2CDA6A52}"/>
              </a:ext>
            </a:extLst>
          </p:cNvPr>
          <p:cNvSpPr>
            <a:spLocks noGrp="1"/>
          </p:cNvSpPr>
          <p:nvPr>
            <p:ph idx="1"/>
          </p:nvPr>
        </p:nvSpPr>
        <p:spPr>
          <a:xfrm>
            <a:off x="411478" y="2382693"/>
            <a:ext cx="4683035" cy="4161145"/>
          </a:xfrm>
        </p:spPr>
        <p:txBody>
          <a:bodyPr anchor="t">
            <a:normAutofit fontScale="77500" lnSpcReduction="20000"/>
          </a:bodyPr>
          <a:lstStyle/>
          <a:p>
            <a:pPr algn="l" rtl="0"/>
            <a:r>
              <a:rPr lang="en-US" sz="2300" dirty="0"/>
              <a:t>The Enigma based on transformation cipher in every letter – great advantage.</a:t>
            </a:r>
          </a:p>
          <a:p>
            <a:pPr marL="0" indent="0" algn="l" rtl="0">
              <a:buNone/>
            </a:pPr>
            <a:endParaRPr lang="en-US" sz="2300" dirty="0"/>
          </a:p>
          <a:p>
            <a:pPr algn="l" rtl="0"/>
            <a:r>
              <a:rPr lang="en-US" sz="2300" dirty="0"/>
              <a:t>The rotors - the heart of the Enigma. </a:t>
            </a:r>
          </a:p>
          <a:p>
            <a:pPr marL="0" indent="0" algn="l" rtl="0">
              <a:buNone/>
            </a:pPr>
            <a:endParaRPr lang="en-US" sz="2300" dirty="0"/>
          </a:p>
          <a:p>
            <a:pPr algn="l" rtl="0"/>
            <a:r>
              <a:rPr lang="en-US" sz="2300" dirty="0"/>
              <a:t>The substitution of the letters is made by the rotors.</a:t>
            </a:r>
          </a:p>
          <a:p>
            <a:pPr marL="0" indent="0" algn="l" rtl="0">
              <a:buNone/>
            </a:pPr>
            <a:endParaRPr lang="en-US" sz="2300" dirty="0"/>
          </a:p>
          <a:p>
            <a:pPr algn="l" rtl="0"/>
            <a:r>
              <a:rPr lang="en-US" sz="2300" dirty="0"/>
              <a:t>Each rotor – a substitution table. </a:t>
            </a:r>
          </a:p>
          <a:p>
            <a:pPr marL="0" indent="0" algn="l" rtl="0">
              <a:buNone/>
            </a:pPr>
            <a:endParaRPr lang="en-US" sz="2300" dirty="0"/>
          </a:p>
          <a:p>
            <a:pPr algn="l" rtl="0"/>
            <a:r>
              <a:rPr lang="en-US" sz="2300" dirty="0"/>
              <a:t>The power of encryption - the number of rotors in series.</a:t>
            </a:r>
          </a:p>
          <a:p>
            <a:pPr marL="0" indent="0" algn="l" rtl="0">
              <a:buNone/>
            </a:pPr>
            <a:endParaRPr lang="en-US" sz="2300" dirty="0"/>
          </a:p>
          <a:p>
            <a:pPr algn="l" rtl="0"/>
            <a:r>
              <a:rPr lang="en-US" sz="2300" dirty="0"/>
              <a:t>There are 3 rotors in the Enigma machine.</a:t>
            </a:r>
          </a:p>
          <a:p>
            <a:pPr marL="0" indent="0" rtl="0">
              <a:buNone/>
            </a:pPr>
            <a:endParaRPr lang="he-IL" sz="1800" dirty="0"/>
          </a:p>
        </p:txBody>
      </p:sp>
      <p:pic>
        <p:nvPicPr>
          <p:cNvPr id="4" name="Picture 2">
            <a:extLst>
              <a:ext uri="{FF2B5EF4-FFF2-40B4-BE49-F238E27FC236}">
                <a16:creationId xmlns:a16="http://schemas.microsoft.com/office/drawing/2014/main" id="{AB648B4E-BEDE-489F-AF19-F67E5FFF3326}"/>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01" r="12415"/>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846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6385" y="2161161"/>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2624755" y="3023983"/>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2624755" y="3023983"/>
                <a:ext cx="1533740" cy="369332"/>
              </a:xfrm>
              <a:prstGeom prst="rect">
                <a:avLst/>
              </a:prstGeom>
              <a:blipFill>
                <a:blip r:embed="rId4"/>
                <a:stretch>
                  <a:fillRect l="-3175" t="-8197" b="-24590"/>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2213435" y="-975313"/>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598948" y="3442316"/>
                <a:ext cx="2084635" cy="374270"/>
              </a:xfrm>
              <a:prstGeom prst="rect">
                <a:avLst/>
              </a:prstGeom>
              <a:noFill/>
            </p:spPr>
            <p:txBody>
              <a:bodyPr wrap="square" rtlCol="0">
                <a:spAutoFit/>
              </a:bodyPr>
              <a:lstStyle/>
              <a:p>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598948" y="3442316"/>
                <a:ext cx="2084635" cy="374270"/>
              </a:xfrm>
              <a:prstGeom prst="rect">
                <a:avLst/>
              </a:prstGeom>
              <a:blipFill>
                <a:blip r:embed="rId5"/>
                <a:stretch>
                  <a:fillRect t="-8197"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2604223" y="-1451026"/>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2604223" y="-1451026"/>
                <a:ext cx="4492865" cy="369332"/>
              </a:xfrm>
              <a:prstGeom prst="rect">
                <a:avLst/>
              </a:prstGeom>
              <a:blipFill>
                <a:blip r:embed="rId6"/>
                <a:stretch>
                  <a:fillRect l="-1221" t="-9836" b="-24590"/>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2624027" y="1839003"/>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2116" y="1850567"/>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4071793" y="1556952"/>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4283707" y="1415682"/>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4283707" y="1415682"/>
                <a:ext cx="2689001" cy="423321"/>
              </a:xfrm>
              <a:prstGeom prst="rect">
                <a:avLst/>
              </a:prstGeom>
              <a:blipFill>
                <a:blip r:embed="rId9"/>
                <a:stretch>
                  <a:fillRect l="-2041"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10439840" y="-1627939"/>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10439840" y="-1627939"/>
                <a:ext cx="2576945" cy="380810"/>
              </a:xfrm>
              <a:prstGeom prst="rect">
                <a:avLst/>
              </a:prstGeom>
              <a:blipFill>
                <a:blip r:embed="rId10"/>
                <a:stretch>
                  <a:fillRect l="-2133" t="-8065" b="-25806"/>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7831428" y="-1179694"/>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7831428" y="-1179694"/>
                <a:ext cx="1295108" cy="646331"/>
              </a:xfrm>
              <a:prstGeom prst="rect">
                <a:avLst/>
              </a:prstGeom>
              <a:blipFill>
                <a:blip r:embed="rId11"/>
                <a:stretch>
                  <a:fillRect l="-4245" t="-4673" b="-65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1752160" y="-1435170"/>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1752160" y="-1435170"/>
                <a:ext cx="395711" cy="369332"/>
              </a:xfrm>
              <a:prstGeom prst="rect">
                <a:avLst/>
              </a:prstGeom>
              <a:blipFill>
                <a:blip r:embed="rId12"/>
                <a:stretch>
                  <a:fillRect r="-2769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2490665" y="-1055703"/>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2490665" y="-1055703"/>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11116224" y="-1055703"/>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11116224" y="-1055703"/>
                <a:ext cx="4284806" cy="369332"/>
              </a:xfrm>
              <a:prstGeom prst="rect">
                <a:avLst/>
              </a:prstGeom>
              <a:blipFill>
                <a:blip r:embed="rId14"/>
                <a:stretch>
                  <a:fillRect l="-1282" t="-10000" b="-26667"/>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12277375" y="1671666"/>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5290580" y="1938435"/>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5290580" y="1938435"/>
                <a:ext cx="2064248" cy="369332"/>
              </a:xfrm>
              <a:prstGeom prst="rect">
                <a:avLst/>
              </a:prstGeom>
              <a:blipFill>
                <a:blip r:embed="rId15"/>
                <a:stretch>
                  <a:fillRect l="-2655" t="-9836" b="-2459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1092118" y="4489257"/>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1092118" y="4489257"/>
                <a:ext cx="3141147" cy="370230"/>
              </a:xfrm>
              <a:prstGeom prst="rect">
                <a:avLst/>
              </a:prstGeom>
              <a:blipFill>
                <a:blip r:embed="rId16"/>
                <a:stretch>
                  <a:fillRect l="-1553" t="-8197"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5230455" y="1850567"/>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C6E9D0-00A4-4D94-BDB9-4AEA2A261D02}"/>
                  </a:ext>
                </a:extLst>
              </p:cNvPr>
              <p:cNvSpPr txBox="1"/>
              <p:nvPr/>
            </p:nvSpPr>
            <p:spPr>
              <a:xfrm>
                <a:off x="4149524" y="2563825"/>
                <a:ext cx="3671494"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1" name="TextBox 30">
                <a:extLst>
                  <a:ext uri="{FF2B5EF4-FFF2-40B4-BE49-F238E27FC236}">
                    <a16:creationId xmlns:a16="http://schemas.microsoft.com/office/drawing/2014/main" id="{80C6E9D0-00A4-4D94-BDB9-4AEA2A261D02}"/>
                  </a:ext>
                </a:extLst>
              </p:cNvPr>
              <p:cNvSpPr txBox="1">
                <a:spLocks noRot="1" noChangeAspect="1" noMove="1" noResize="1" noEditPoints="1" noAdjustHandles="1" noChangeArrowheads="1" noChangeShapeType="1" noTextEdit="1"/>
              </p:cNvSpPr>
              <p:nvPr/>
            </p:nvSpPr>
            <p:spPr>
              <a:xfrm>
                <a:off x="4149524" y="2563825"/>
                <a:ext cx="3671494" cy="423321"/>
              </a:xfrm>
              <a:prstGeom prst="rect">
                <a:avLst/>
              </a:prstGeom>
              <a:blipFill>
                <a:blip r:embed="rId17"/>
                <a:stretch>
                  <a:fillRect l="-1495" b="-21739"/>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628DD03-58A0-40DA-970F-3BF47222D2F3}"/>
                  </a:ext>
                </a:extLst>
              </p:cNvPr>
              <p:cNvSpPr txBox="1"/>
              <p:nvPr/>
            </p:nvSpPr>
            <p:spPr>
              <a:xfrm>
                <a:off x="5579205" y="7179427"/>
                <a:ext cx="3671494" cy="471668"/>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2" name="TextBox 31">
                <a:extLst>
                  <a:ext uri="{FF2B5EF4-FFF2-40B4-BE49-F238E27FC236}">
                    <a16:creationId xmlns:a16="http://schemas.microsoft.com/office/drawing/2014/main" id="{8628DD03-58A0-40DA-970F-3BF47222D2F3}"/>
                  </a:ext>
                </a:extLst>
              </p:cNvPr>
              <p:cNvSpPr txBox="1">
                <a:spLocks noRot="1" noChangeAspect="1" noMove="1" noResize="1" noEditPoints="1" noAdjustHandles="1" noChangeArrowheads="1" noChangeShapeType="1" noTextEdit="1"/>
              </p:cNvSpPr>
              <p:nvPr/>
            </p:nvSpPr>
            <p:spPr>
              <a:xfrm>
                <a:off x="5579205" y="7179427"/>
                <a:ext cx="3671494" cy="471668"/>
              </a:xfrm>
              <a:prstGeom prst="rect">
                <a:avLst/>
              </a:prstGeom>
              <a:blipFill>
                <a:blip r:embed="rId18"/>
                <a:stretch>
                  <a:fillRect l="-1327" b="-15584"/>
                </a:stretch>
              </a:blipFill>
            </p:spPr>
            <p:txBody>
              <a:bodyPr/>
              <a:lstStyle/>
              <a:p>
                <a:r>
                  <a:rPr lang="en-SX">
                    <a:noFill/>
                  </a:rPr>
                  <a:t> </a:t>
                </a:r>
              </a:p>
            </p:txBody>
          </p:sp>
        </mc:Fallback>
      </mc:AlternateContent>
    </p:spTree>
    <p:extLst>
      <p:ext uri="{BB962C8B-B14F-4D97-AF65-F5344CB8AC3E}">
        <p14:creationId xmlns:p14="http://schemas.microsoft.com/office/powerpoint/2010/main" val="111519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6385" y="2161161"/>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2624755" y="3023983"/>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2624755" y="3023983"/>
                <a:ext cx="1533740" cy="369332"/>
              </a:xfrm>
              <a:prstGeom prst="rect">
                <a:avLst/>
              </a:prstGeom>
              <a:blipFill>
                <a:blip r:embed="rId4"/>
                <a:stretch>
                  <a:fillRect l="-3175" t="-8197" b="-24590"/>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2213435" y="-975313"/>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5076633" y="1910887"/>
                <a:ext cx="2084635" cy="374270"/>
              </a:xfrm>
              <a:prstGeom prst="rect">
                <a:avLst/>
              </a:prstGeom>
              <a:noFill/>
            </p:spPr>
            <p:txBody>
              <a:bodyPr wrap="square" rtlCol="0">
                <a:spAutoFit/>
              </a:bodyPr>
              <a:lstStyle/>
              <a:p>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5076633" y="1910887"/>
                <a:ext cx="2084635" cy="374270"/>
              </a:xfrm>
              <a:prstGeom prst="rect">
                <a:avLst/>
              </a:prstGeom>
              <a:blipFill>
                <a:blip r:embed="rId5"/>
                <a:stretch>
                  <a:fillRect t="-6452" b="-24194"/>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2604223" y="-1451026"/>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2604223" y="-1451026"/>
                <a:ext cx="4492865" cy="369332"/>
              </a:xfrm>
              <a:prstGeom prst="rect">
                <a:avLst/>
              </a:prstGeom>
              <a:blipFill>
                <a:blip r:embed="rId6"/>
                <a:stretch>
                  <a:fillRect l="-1221" t="-9836" b="-24590"/>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2624027" y="1839003"/>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2116" y="1850567"/>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4071793" y="1556952"/>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4751499" y="-1725695"/>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4751499" y="-1725695"/>
                <a:ext cx="2689001" cy="423321"/>
              </a:xfrm>
              <a:prstGeom prst="rect">
                <a:avLst/>
              </a:prstGeom>
              <a:blipFill>
                <a:blip r:embed="rId9"/>
                <a:stretch>
                  <a:fillRect l="-1810" b="-21739"/>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10439840" y="-1627939"/>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10439840" y="-1627939"/>
                <a:ext cx="2576945" cy="380810"/>
              </a:xfrm>
              <a:prstGeom prst="rect">
                <a:avLst/>
              </a:prstGeom>
              <a:blipFill>
                <a:blip r:embed="rId10"/>
                <a:stretch>
                  <a:fillRect l="-2133" t="-8065" b="-25806"/>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7831428" y="-1179694"/>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7831428" y="-1179694"/>
                <a:ext cx="1295108" cy="646331"/>
              </a:xfrm>
              <a:prstGeom prst="rect">
                <a:avLst/>
              </a:prstGeom>
              <a:blipFill>
                <a:blip r:embed="rId11"/>
                <a:stretch>
                  <a:fillRect l="-4245" t="-4673" b="-65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1752160" y="-1435170"/>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1752160" y="-1435170"/>
                <a:ext cx="395711" cy="369332"/>
              </a:xfrm>
              <a:prstGeom prst="rect">
                <a:avLst/>
              </a:prstGeom>
              <a:blipFill>
                <a:blip r:embed="rId12"/>
                <a:stretch>
                  <a:fillRect r="-2769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2490665" y="-1055703"/>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2490665" y="-1055703"/>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11116224" y="-1055703"/>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11116224" y="-1055703"/>
                <a:ext cx="4284806" cy="369332"/>
              </a:xfrm>
              <a:prstGeom prst="rect">
                <a:avLst/>
              </a:prstGeom>
              <a:blipFill>
                <a:blip r:embed="rId14"/>
                <a:stretch>
                  <a:fillRect l="-1282" t="-10000" b="-26667"/>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12277375" y="1671666"/>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5758372" y="-1202942"/>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5758372" y="-1202942"/>
                <a:ext cx="2064248" cy="369332"/>
              </a:xfrm>
              <a:prstGeom prst="rect">
                <a:avLst/>
              </a:prstGeom>
              <a:blipFill>
                <a:blip r:embed="rId15"/>
                <a:stretch>
                  <a:fillRect l="-2663" t="-10000" b="-2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1092118" y="4489257"/>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1092118" y="4489257"/>
                <a:ext cx="3141147" cy="370230"/>
              </a:xfrm>
              <a:prstGeom prst="rect">
                <a:avLst/>
              </a:prstGeom>
              <a:blipFill>
                <a:blip r:embed="rId16"/>
                <a:stretch>
                  <a:fillRect l="-1553" t="-8197"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5230455" y="1850567"/>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C6E9D0-00A4-4D94-BDB9-4AEA2A261D02}"/>
                  </a:ext>
                </a:extLst>
              </p:cNvPr>
              <p:cNvSpPr txBox="1"/>
              <p:nvPr/>
            </p:nvSpPr>
            <p:spPr>
              <a:xfrm>
                <a:off x="3897957" y="1354005"/>
                <a:ext cx="3671494"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1" name="TextBox 30">
                <a:extLst>
                  <a:ext uri="{FF2B5EF4-FFF2-40B4-BE49-F238E27FC236}">
                    <a16:creationId xmlns:a16="http://schemas.microsoft.com/office/drawing/2014/main" id="{80C6E9D0-00A4-4D94-BDB9-4AEA2A261D02}"/>
                  </a:ext>
                </a:extLst>
              </p:cNvPr>
              <p:cNvSpPr txBox="1">
                <a:spLocks noRot="1" noChangeAspect="1" noMove="1" noResize="1" noEditPoints="1" noAdjustHandles="1" noChangeArrowheads="1" noChangeShapeType="1" noTextEdit="1"/>
              </p:cNvSpPr>
              <p:nvPr/>
            </p:nvSpPr>
            <p:spPr>
              <a:xfrm>
                <a:off x="3897957" y="1354005"/>
                <a:ext cx="3671494" cy="423321"/>
              </a:xfrm>
              <a:prstGeom prst="rect">
                <a:avLst/>
              </a:prstGeom>
              <a:blipFill>
                <a:blip r:embed="rId17"/>
                <a:stretch>
                  <a:fillRect l="-1327"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628DD03-58A0-40DA-970F-3BF47222D2F3}"/>
                  </a:ext>
                </a:extLst>
              </p:cNvPr>
              <p:cNvSpPr txBox="1"/>
              <p:nvPr/>
            </p:nvSpPr>
            <p:spPr>
              <a:xfrm>
                <a:off x="3880489" y="2571300"/>
                <a:ext cx="3671494" cy="471668"/>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2" name="TextBox 31">
                <a:extLst>
                  <a:ext uri="{FF2B5EF4-FFF2-40B4-BE49-F238E27FC236}">
                    <a16:creationId xmlns:a16="http://schemas.microsoft.com/office/drawing/2014/main" id="{8628DD03-58A0-40DA-970F-3BF47222D2F3}"/>
                  </a:ext>
                </a:extLst>
              </p:cNvPr>
              <p:cNvSpPr txBox="1">
                <a:spLocks noRot="1" noChangeAspect="1" noMove="1" noResize="1" noEditPoints="1" noAdjustHandles="1" noChangeArrowheads="1" noChangeShapeType="1" noTextEdit="1"/>
              </p:cNvSpPr>
              <p:nvPr/>
            </p:nvSpPr>
            <p:spPr>
              <a:xfrm>
                <a:off x="3880489" y="2571300"/>
                <a:ext cx="3671494" cy="471668"/>
              </a:xfrm>
              <a:prstGeom prst="rect">
                <a:avLst/>
              </a:prstGeom>
              <a:blipFill>
                <a:blip r:embed="rId18"/>
                <a:stretch>
                  <a:fillRect l="-1495" b="-15584"/>
                </a:stretch>
              </a:blipFill>
            </p:spPr>
            <p:txBody>
              <a:bodyPr/>
              <a:lstStyle/>
              <a:p>
                <a:r>
                  <a:rPr lang="en-SX">
                    <a:noFill/>
                  </a:rPr>
                  <a:t> </a:t>
                </a:r>
              </a:p>
            </p:txBody>
          </p:sp>
        </mc:Fallback>
      </mc:AlternateContent>
    </p:spTree>
    <p:extLst>
      <p:ext uri="{BB962C8B-B14F-4D97-AF65-F5344CB8AC3E}">
        <p14:creationId xmlns:p14="http://schemas.microsoft.com/office/powerpoint/2010/main" val="2627113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5EFA97-9BE0-48B1-B039-610307961AA3}"/>
              </a:ext>
            </a:extLst>
          </p:cNvPr>
          <p:cNvSpPr txBox="1"/>
          <p:nvPr/>
        </p:nvSpPr>
        <p:spPr>
          <a:xfrm>
            <a:off x="529936" y="857786"/>
            <a:ext cx="3522519" cy="461665"/>
          </a:xfrm>
          <a:prstGeom prst="rect">
            <a:avLst/>
          </a:prstGeom>
          <a:noFill/>
        </p:spPr>
        <p:txBody>
          <a:bodyPr wrap="square" rtlCol="0">
            <a:spAutoFit/>
          </a:bodyPr>
          <a:lstStyle/>
          <a:p>
            <a:pPr algn="l" rtl="0"/>
            <a:r>
              <a:rPr lang="en-US" sz="2400" b="1" dirty="0"/>
              <a:t>Why does it work?</a:t>
            </a:r>
            <a:endParaRPr lang="en-SX" sz="2400" b="1" dirty="0"/>
          </a:p>
        </p:txBody>
      </p:sp>
      <p:pic>
        <p:nvPicPr>
          <p:cNvPr id="6" name="Graphic 5" descr="Female Profile">
            <a:extLst>
              <a:ext uri="{FF2B5EF4-FFF2-40B4-BE49-F238E27FC236}">
                <a16:creationId xmlns:a16="http://schemas.microsoft.com/office/drawing/2014/main" id="{6FD72631-03B3-41B0-B742-71848503C2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6385" y="2161161"/>
            <a:ext cx="914400" cy="914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9A6003-1698-460C-B493-9F58D27C1C91}"/>
                  </a:ext>
                </a:extLst>
              </p:cNvPr>
              <p:cNvSpPr txBox="1"/>
              <p:nvPr/>
            </p:nvSpPr>
            <p:spPr>
              <a:xfrm>
                <a:off x="-2624755" y="3023983"/>
                <a:ext cx="1533740" cy="369332"/>
              </a:xfrm>
              <a:prstGeom prst="rect">
                <a:avLst/>
              </a:prstGeom>
              <a:noFill/>
            </p:spPr>
            <p:txBody>
              <a:bodyPr wrap="square" rtlCol="0">
                <a:spAutoFit/>
              </a:bodyPr>
              <a:lstStyle/>
              <a:p>
                <a:pPr algn="l" rtl="0"/>
                <a:r>
                  <a:rPr lang="en-US" dirty="0"/>
                  <a:t>Secret key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oMath>
                </a14:m>
                <a:endParaRPr lang="en-US" dirty="0"/>
              </a:p>
            </p:txBody>
          </p:sp>
        </mc:Choice>
        <mc:Fallback xmlns="">
          <p:sp>
            <p:nvSpPr>
              <p:cNvPr id="8" name="TextBox 7">
                <a:extLst>
                  <a:ext uri="{FF2B5EF4-FFF2-40B4-BE49-F238E27FC236}">
                    <a16:creationId xmlns:a16="http://schemas.microsoft.com/office/drawing/2014/main" id="{9F9A6003-1698-460C-B493-9F58D27C1C91}"/>
                  </a:ext>
                </a:extLst>
              </p:cNvPr>
              <p:cNvSpPr txBox="1">
                <a:spLocks noRot="1" noChangeAspect="1" noMove="1" noResize="1" noEditPoints="1" noAdjustHandles="1" noChangeArrowheads="1" noChangeShapeType="1" noTextEdit="1"/>
              </p:cNvSpPr>
              <p:nvPr/>
            </p:nvSpPr>
            <p:spPr>
              <a:xfrm>
                <a:off x="-2624755" y="3023983"/>
                <a:ext cx="1533740" cy="369332"/>
              </a:xfrm>
              <a:prstGeom prst="rect">
                <a:avLst/>
              </a:prstGeom>
              <a:blipFill>
                <a:blip r:embed="rId4"/>
                <a:stretch>
                  <a:fillRect l="-3175" t="-8197" b="-24590"/>
                </a:stretch>
              </a:blipFill>
            </p:spPr>
            <p:txBody>
              <a:bodyPr/>
              <a:lstStyle/>
              <a:p>
                <a:r>
                  <a:rPr lang="en-SX">
                    <a:noFill/>
                  </a:rPr>
                  <a:t> </a:t>
                </a:r>
              </a:p>
            </p:txBody>
          </p:sp>
        </mc:Fallback>
      </mc:AlternateContent>
      <p:sp>
        <p:nvSpPr>
          <p:cNvPr id="10" name="TextBox 9">
            <a:extLst>
              <a:ext uri="{FF2B5EF4-FFF2-40B4-BE49-F238E27FC236}">
                <a16:creationId xmlns:a16="http://schemas.microsoft.com/office/drawing/2014/main" id="{679B9323-2DB6-4599-B25C-FE0711B740AA}"/>
              </a:ext>
            </a:extLst>
          </p:cNvPr>
          <p:cNvSpPr txBox="1"/>
          <p:nvPr/>
        </p:nvSpPr>
        <p:spPr>
          <a:xfrm>
            <a:off x="2213435" y="-975313"/>
            <a:ext cx="3026906" cy="369332"/>
          </a:xfrm>
          <a:prstGeom prst="rect">
            <a:avLst/>
          </a:prstGeom>
          <a:noFill/>
        </p:spPr>
        <p:txBody>
          <a:bodyPr wrap="square" rtlCol="0">
            <a:spAutoFit/>
          </a:bodyPr>
          <a:lstStyle/>
          <a:p>
            <a:pPr algn="l" rtl="0"/>
            <a:r>
              <a:rPr lang="en-US" dirty="0"/>
              <a:t>Let’s see what we have so far:</a:t>
            </a:r>
            <a:endParaRPr lang="en-SX"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5DA5481-48E9-4C89-8B52-F514B3543D30}"/>
                  </a:ext>
                </a:extLst>
              </p:cNvPr>
              <p:cNvSpPr txBox="1"/>
              <p:nvPr/>
            </p:nvSpPr>
            <p:spPr>
              <a:xfrm>
                <a:off x="13233644" y="475948"/>
                <a:ext cx="2084635" cy="374270"/>
              </a:xfrm>
              <a:prstGeom prst="rect">
                <a:avLst/>
              </a:prstGeom>
              <a:noFill/>
            </p:spPr>
            <p:txBody>
              <a:bodyPr wrap="square" rtlCol="0">
                <a:spAutoFit/>
              </a:bodyPr>
              <a:lstStyle/>
              <a:p>
                <a:r>
                  <a:rPr lang="en-US" dirty="0"/>
                  <a:t>(1)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𝑘</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12" name="TextBox 11">
                <a:extLst>
                  <a:ext uri="{FF2B5EF4-FFF2-40B4-BE49-F238E27FC236}">
                    <a16:creationId xmlns:a16="http://schemas.microsoft.com/office/drawing/2014/main" id="{25DA5481-48E9-4C89-8B52-F514B3543D30}"/>
                  </a:ext>
                </a:extLst>
              </p:cNvPr>
              <p:cNvSpPr txBox="1">
                <a:spLocks noRot="1" noChangeAspect="1" noMove="1" noResize="1" noEditPoints="1" noAdjustHandles="1" noChangeArrowheads="1" noChangeShapeType="1" noTextEdit="1"/>
              </p:cNvSpPr>
              <p:nvPr/>
            </p:nvSpPr>
            <p:spPr>
              <a:xfrm>
                <a:off x="13233644" y="475948"/>
                <a:ext cx="2084635" cy="374270"/>
              </a:xfrm>
              <a:prstGeom prst="rect">
                <a:avLst/>
              </a:prstGeom>
              <a:blipFill>
                <a:blip r:embed="rId5"/>
                <a:stretch>
                  <a:fillRect t="-6557"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742CC10-3CDE-4FA0-ABC7-BB413EC9F674}"/>
                  </a:ext>
                </a:extLst>
              </p:cNvPr>
              <p:cNvSpPr txBox="1"/>
              <p:nvPr/>
            </p:nvSpPr>
            <p:spPr>
              <a:xfrm>
                <a:off x="-2604223" y="-1451026"/>
                <a:ext cx="4492865" cy="369332"/>
              </a:xfrm>
              <a:prstGeom prst="rect">
                <a:avLst/>
              </a:prstGeom>
              <a:noFill/>
            </p:spPr>
            <p:txBody>
              <a:bodyPr wrap="square" rtlCol="0">
                <a:spAutoFit/>
              </a:bodyPr>
              <a:lstStyle/>
              <a:p>
                <a:pPr algn="l" rtl="0"/>
                <a:r>
                  <a:rPr lang="en-US" dirty="0"/>
                  <a:t>(2)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14" name="TextBox 13">
                <a:extLst>
                  <a:ext uri="{FF2B5EF4-FFF2-40B4-BE49-F238E27FC236}">
                    <a16:creationId xmlns:a16="http://schemas.microsoft.com/office/drawing/2014/main" id="{B742CC10-3CDE-4FA0-ABC7-BB413EC9F674}"/>
                  </a:ext>
                </a:extLst>
              </p:cNvPr>
              <p:cNvSpPr txBox="1">
                <a:spLocks noRot="1" noChangeAspect="1" noMove="1" noResize="1" noEditPoints="1" noAdjustHandles="1" noChangeArrowheads="1" noChangeShapeType="1" noTextEdit="1"/>
              </p:cNvSpPr>
              <p:nvPr/>
            </p:nvSpPr>
            <p:spPr>
              <a:xfrm>
                <a:off x="-2604223" y="-1451026"/>
                <a:ext cx="4492865" cy="369332"/>
              </a:xfrm>
              <a:prstGeom prst="rect">
                <a:avLst/>
              </a:prstGeom>
              <a:blipFill>
                <a:blip r:embed="rId6"/>
                <a:stretch>
                  <a:fillRect l="-1221" t="-9836" b="-24590"/>
                </a:stretch>
              </a:blipFill>
            </p:spPr>
            <p:txBody>
              <a:bodyPr/>
              <a:lstStyle/>
              <a:p>
                <a:r>
                  <a:rPr lang="en-SX">
                    <a:noFill/>
                  </a:rPr>
                  <a:t> </a:t>
                </a:r>
              </a:p>
            </p:txBody>
          </p:sp>
        </mc:Fallback>
      </mc:AlternateContent>
      <p:sp>
        <p:nvSpPr>
          <p:cNvPr id="16" name="TextBox 15">
            <a:extLst>
              <a:ext uri="{FF2B5EF4-FFF2-40B4-BE49-F238E27FC236}">
                <a16:creationId xmlns:a16="http://schemas.microsoft.com/office/drawing/2014/main" id="{61C4C10E-7A9E-4983-938D-C8AA923D24B4}"/>
              </a:ext>
            </a:extLst>
          </p:cNvPr>
          <p:cNvSpPr txBox="1"/>
          <p:nvPr/>
        </p:nvSpPr>
        <p:spPr>
          <a:xfrm>
            <a:off x="-2624027" y="1839003"/>
            <a:ext cx="774723" cy="369332"/>
          </a:xfrm>
          <a:prstGeom prst="rect">
            <a:avLst/>
          </a:prstGeom>
          <a:noFill/>
        </p:spPr>
        <p:txBody>
          <a:bodyPr wrap="square" rtlCol="0">
            <a:spAutoFit/>
          </a:bodyPr>
          <a:lstStyle/>
          <a:p>
            <a:pPr algn="l" rtl="0"/>
            <a:r>
              <a:rPr lang="en-US" dirty="0"/>
              <a:t>Alice</a:t>
            </a:r>
            <a:endParaRPr lang="en-SX" dirty="0"/>
          </a:p>
        </p:txBody>
      </p:sp>
      <p:pic>
        <p:nvPicPr>
          <p:cNvPr id="18" name="Graphic 17" descr="Male profile">
            <a:extLst>
              <a:ext uri="{FF2B5EF4-FFF2-40B4-BE49-F238E27FC236}">
                <a16:creationId xmlns:a16="http://schemas.microsoft.com/office/drawing/2014/main" id="{968A8D4A-D905-4895-A5BC-C5C2F0DD6D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32116" y="1850567"/>
            <a:ext cx="914400" cy="914400"/>
          </a:xfrm>
          <a:prstGeom prst="rect">
            <a:avLst/>
          </a:prstGeom>
        </p:spPr>
      </p:pic>
      <p:sp>
        <p:nvSpPr>
          <p:cNvPr id="19" name="TextBox 18">
            <a:extLst>
              <a:ext uri="{FF2B5EF4-FFF2-40B4-BE49-F238E27FC236}">
                <a16:creationId xmlns:a16="http://schemas.microsoft.com/office/drawing/2014/main" id="{DAB8B4B6-2257-41D9-9C68-37C460CE186C}"/>
              </a:ext>
            </a:extLst>
          </p:cNvPr>
          <p:cNvSpPr txBox="1"/>
          <p:nvPr/>
        </p:nvSpPr>
        <p:spPr>
          <a:xfrm>
            <a:off x="14071793" y="1556952"/>
            <a:ext cx="774723" cy="369332"/>
          </a:xfrm>
          <a:prstGeom prst="rect">
            <a:avLst/>
          </a:prstGeom>
          <a:noFill/>
        </p:spPr>
        <p:txBody>
          <a:bodyPr wrap="square" rtlCol="0">
            <a:spAutoFit/>
          </a:bodyPr>
          <a:lstStyle/>
          <a:p>
            <a:pPr algn="l" rtl="0"/>
            <a:r>
              <a:rPr lang="en-US" dirty="0"/>
              <a:t>Bob</a:t>
            </a:r>
            <a:endParaRPr lang="en-SX"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B7B4185-AE48-441C-9865-72C7557D20EE}"/>
                  </a:ext>
                </a:extLst>
              </p:cNvPr>
              <p:cNvSpPr txBox="1"/>
              <p:nvPr/>
            </p:nvSpPr>
            <p:spPr>
              <a:xfrm>
                <a:off x="4751499" y="-1725695"/>
                <a:ext cx="2689001"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𝑎</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20" name="TextBox 19">
                <a:extLst>
                  <a:ext uri="{FF2B5EF4-FFF2-40B4-BE49-F238E27FC236}">
                    <a16:creationId xmlns:a16="http://schemas.microsoft.com/office/drawing/2014/main" id="{CB7B4185-AE48-441C-9865-72C7557D20EE}"/>
                  </a:ext>
                </a:extLst>
              </p:cNvPr>
              <p:cNvSpPr txBox="1">
                <a:spLocks noRot="1" noChangeAspect="1" noMove="1" noResize="1" noEditPoints="1" noAdjustHandles="1" noChangeArrowheads="1" noChangeShapeType="1" noTextEdit="1"/>
              </p:cNvSpPr>
              <p:nvPr/>
            </p:nvSpPr>
            <p:spPr>
              <a:xfrm>
                <a:off x="4751499" y="-1725695"/>
                <a:ext cx="2689001" cy="423321"/>
              </a:xfrm>
              <a:prstGeom prst="rect">
                <a:avLst/>
              </a:prstGeom>
              <a:blipFill>
                <a:blip r:embed="rId9"/>
                <a:stretch>
                  <a:fillRect l="-1810" b="-21739"/>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2747BF-9605-4D0B-A9FC-BCE3F9890989}"/>
                  </a:ext>
                </a:extLst>
              </p:cNvPr>
              <p:cNvSpPr txBox="1"/>
              <p:nvPr/>
            </p:nvSpPr>
            <p:spPr>
              <a:xfrm>
                <a:off x="10439840" y="-1627939"/>
                <a:ext cx="2576945" cy="38081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1" name="TextBox 20">
                <a:extLst>
                  <a:ext uri="{FF2B5EF4-FFF2-40B4-BE49-F238E27FC236}">
                    <a16:creationId xmlns:a16="http://schemas.microsoft.com/office/drawing/2014/main" id="{272747BF-9605-4D0B-A9FC-BCE3F9890989}"/>
                  </a:ext>
                </a:extLst>
              </p:cNvPr>
              <p:cNvSpPr txBox="1">
                <a:spLocks noRot="1" noChangeAspect="1" noMove="1" noResize="1" noEditPoints="1" noAdjustHandles="1" noChangeArrowheads="1" noChangeShapeType="1" noTextEdit="1"/>
              </p:cNvSpPr>
              <p:nvPr/>
            </p:nvSpPr>
            <p:spPr>
              <a:xfrm>
                <a:off x="10439840" y="-1627939"/>
                <a:ext cx="2576945" cy="380810"/>
              </a:xfrm>
              <a:prstGeom prst="rect">
                <a:avLst/>
              </a:prstGeom>
              <a:blipFill>
                <a:blip r:embed="rId10"/>
                <a:stretch>
                  <a:fillRect l="-2133" t="-8065" b="-25806"/>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3B83282-1B6F-472F-B6C7-E7204CAFCE9E}"/>
                  </a:ext>
                </a:extLst>
              </p:cNvPr>
              <p:cNvSpPr txBox="1"/>
              <p:nvPr/>
            </p:nvSpPr>
            <p:spPr>
              <a:xfrm>
                <a:off x="7831428" y="-1179694"/>
                <a:ext cx="1295108" cy="646331"/>
              </a:xfrm>
              <a:prstGeom prst="rect">
                <a:avLst/>
              </a:prstGeom>
              <a:noFill/>
            </p:spPr>
            <p:txBody>
              <a:bodyPr wrap="square" rtlCol="0">
                <a:spAutoFit/>
              </a:bodyPr>
              <a:lstStyle/>
              <a:p>
                <a:pPr algn="l" rtl="0"/>
                <a:r>
                  <a:rPr lang="en-US" dirty="0"/>
                  <a:t>Public key:</a:t>
                </a:r>
              </a:p>
              <a:p>
                <a:pPr rtl="0"/>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𝑎</m:t>
                          </m:r>
                        </m:sub>
                      </m:sSub>
                      <m:r>
                        <a:rPr lang="en-US" b="0" i="1" smtClean="0">
                          <a:latin typeface="Cambria Math" panose="02040503050406030204" pitchFamily="18" charset="0"/>
                        </a:rPr>
                        <m:t>)</m:t>
                      </m:r>
                    </m:oMath>
                  </m:oMathPara>
                </a14:m>
                <a:endParaRPr lang="en-SX" dirty="0"/>
              </a:p>
            </p:txBody>
          </p:sp>
        </mc:Choice>
        <mc:Fallback xmlns="">
          <p:sp>
            <p:nvSpPr>
              <p:cNvPr id="22" name="TextBox 21">
                <a:extLst>
                  <a:ext uri="{FF2B5EF4-FFF2-40B4-BE49-F238E27FC236}">
                    <a16:creationId xmlns:a16="http://schemas.microsoft.com/office/drawing/2014/main" id="{53B83282-1B6F-472F-B6C7-E7204CAFCE9E}"/>
                  </a:ext>
                </a:extLst>
              </p:cNvPr>
              <p:cNvSpPr txBox="1">
                <a:spLocks noRot="1" noChangeAspect="1" noMove="1" noResize="1" noEditPoints="1" noAdjustHandles="1" noChangeArrowheads="1" noChangeShapeType="1" noTextEdit="1"/>
              </p:cNvSpPr>
              <p:nvPr/>
            </p:nvSpPr>
            <p:spPr>
              <a:xfrm>
                <a:off x="7831428" y="-1179694"/>
                <a:ext cx="1295108" cy="646331"/>
              </a:xfrm>
              <a:prstGeom prst="rect">
                <a:avLst/>
              </a:prstGeom>
              <a:blipFill>
                <a:blip r:embed="rId11"/>
                <a:stretch>
                  <a:fillRect l="-4245" t="-4673" b="-654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890C14B-309A-4174-8209-22506428A3B3}"/>
                  </a:ext>
                </a:extLst>
              </p:cNvPr>
              <p:cNvSpPr txBox="1"/>
              <p:nvPr/>
            </p:nvSpPr>
            <p:spPr>
              <a:xfrm>
                <a:off x="1752160" y="-1435170"/>
                <a:ext cx="3957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𝐾</m:t>
                      </m:r>
                    </m:oMath>
                  </m:oMathPara>
                </a14:m>
                <a:endParaRPr lang="en-SX" dirty="0"/>
              </a:p>
            </p:txBody>
          </p:sp>
        </mc:Choice>
        <mc:Fallback xmlns="">
          <p:sp>
            <p:nvSpPr>
              <p:cNvPr id="24" name="TextBox 23">
                <a:extLst>
                  <a:ext uri="{FF2B5EF4-FFF2-40B4-BE49-F238E27FC236}">
                    <a16:creationId xmlns:a16="http://schemas.microsoft.com/office/drawing/2014/main" id="{1890C14B-309A-4174-8209-22506428A3B3}"/>
                  </a:ext>
                </a:extLst>
              </p:cNvPr>
              <p:cNvSpPr txBox="1">
                <a:spLocks noRot="1" noChangeAspect="1" noMove="1" noResize="1" noEditPoints="1" noAdjustHandles="1" noChangeArrowheads="1" noChangeShapeType="1" noTextEdit="1"/>
              </p:cNvSpPr>
              <p:nvPr/>
            </p:nvSpPr>
            <p:spPr>
              <a:xfrm>
                <a:off x="1752160" y="-1435170"/>
                <a:ext cx="395711" cy="369332"/>
              </a:xfrm>
              <a:prstGeom prst="rect">
                <a:avLst/>
              </a:prstGeom>
              <a:blipFill>
                <a:blip r:embed="rId12"/>
                <a:stretch>
                  <a:fillRect r="-27692"/>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1511C1B-71FA-40AE-8554-5F018C57FAA2}"/>
                  </a:ext>
                </a:extLst>
              </p:cNvPr>
              <p:cNvSpPr txBox="1"/>
              <p:nvPr/>
            </p:nvSpPr>
            <p:spPr>
              <a:xfrm>
                <a:off x="-2490665" y="-1055703"/>
                <a:ext cx="4284806" cy="369332"/>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𝑚</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m:oMathPara>
                </a14:m>
                <a:endParaRPr lang="en-SX" dirty="0"/>
              </a:p>
            </p:txBody>
          </p:sp>
        </mc:Choice>
        <mc:Fallback xmlns="">
          <p:sp>
            <p:nvSpPr>
              <p:cNvPr id="25" name="TextBox 24">
                <a:extLst>
                  <a:ext uri="{FF2B5EF4-FFF2-40B4-BE49-F238E27FC236}">
                    <a16:creationId xmlns:a16="http://schemas.microsoft.com/office/drawing/2014/main" id="{01511C1B-71FA-40AE-8554-5F018C57FAA2}"/>
                  </a:ext>
                </a:extLst>
              </p:cNvPr>
              <p:cNvSpPr txBox="1">
                <a:spLocks noRot="1" noChangeAspect="1" noMove="1" noResize="1" noEditPoints="1" noAdjustHandles="1" noChangeArrowheads="1" noChangeShapeType="1" noTextEdit="1"/>
              </p:cNvSpPr>
              <p:nvPr/>
            </p:nvSpPr>
            <p:spPr>
              <a:xfrm>
                <a:off x="-2490665" y="-1055703"/>
                <a:ext cx="4284806" cy="369332"/>
              </a:xfrm>
              <a:prstGeom prst="rect">
                <a:avLst/>
              </a:prstGeom>
              <a:blipFill>
                <a:blip r:embed="rId13"/>
                <a:stretch>
                  <a:fillRect b="-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7DEEA07-59DE-445B-B246-F5A94428B510}"/>
                  </a:ext>
                </a:extLst>
              </p:cNvPr>
              <p:cNvSpPr txBox="1"/>
              <p:nvPr/>
            </p:nvSpPr>
            <p:spPr>
              <a:xfrm>
                <a:off x="11116224" y="-1055703"/>
                <a:ext cx="4284806" cy="369332"/>
              </a:xfrm>
              <a:prstGeom prst="rect">
                <a:avLst/>
              </a:prstGeom>
              <a:noFill/>
            </p:spPr>
            <p:txBody>
              <a:bodyPr wrap="square" rtlCol="0">
                <a:spAutoFit/>
              </a:bodyPr>
              <a:lstStyle/>
              <a:p>
                <a:pPr algn="l" rtl="0"/>
                <a:r>
                  <a:rPr lang="en-US" b="1" dirty="0"/>
                  <a:t>(*)</a:t>
                </a:r>
                <a:r>
                  <a:rPr lang="en-US" dirty="0"/>
                  <a:t>   </a:t>
                </a:r>
                <a14:m>
                  <m:oMath xmlns:m="http://schemas.openxmlformats.org/officeDocument/2006/math">
                    <m:r>
                      <m:rPr>
                        <m:sty m:val="p"/>
                      </m:rPr>
                      <a:rPr lang="en-US" b="0" i="0" smtClean="0">
                        <a:latin typeface="Cambria Math" panose="02040503050406030204" pitchFamily="18" charset="0"/>
                      </a:rPr>
                      <m:t>H</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𝑆</m:t>
                        </m:r>
                      </m:e>
                      <m:sub>
                        <m:r>
                          <a:rPr lang="en-US" i="1">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1</m:t>
                    </m:r>
                  </m:oMath>
                </a14:m>
                <a:endParaRPr lang="en-SX" dirty="0"/>
              </a:p>
            </p:txBody>
          </p:sp>
        </mc:Choice>
        <mc:Fallback xmlns="">
          <p:sp>
            <p:nvSpPr>
              <p:cNvPr id="26" name="TextBox 25">
                <a:extLst>
                  <a:ext uri="{FF2B5EF4-FFF2-40B4-BE49-F238E27FC236}">
                    <a16:creationId xmlns:a16="http://schemas.microsoft.com/office/drawing/2014/main" id="{A7DEEA07-59DE-445B-B246-F5A94428B510}"/>
                  </a:ext>
                </a:extLst>
              </p:cNvPr>
              <p:cNvSpPr txBox="1">
                <a:spLocks noRot="1" noChangeAspect="1" noMove="1" noResize="1" noEditPoints="1" noAdjustHandles="1" noChangeArrowheads="1" noChangeShapeType="1" noTextEdit="1"/>
              </p:cNvSpPr>
              <p:nvPr/>
            </p:nvSpPr>
            <p:spPr>
              <a:xfrm>
                <a:off x="11116224" y="-1055703"/>
                <a:ext cx="4284806" cy="369332"/>
              </a:xfrm>
              <a:prstGeom prst="rect">
                <a:avLst/>
              </a:prstGeom>
              <a:blipFill>
                <a:blip r:embed="rId14"/>
                <a:stretch>
                  <a:fillRect l="-1282" t="-10000" b="-26667"/>
                </a:stretch>
              </a:blipFill>
            </p:spPr>
            <p:txBody>
              <a:bodyPr/>
              <a:lstStyle/>
              <a:p>
                <a:r>
                  <a:rPr lang="en-SX">
                    <a:noFill/>
                  </a:rPr>
                  <a:t> </a:t>
                </a:r>
              </a:p>
            </p:txBody>
          </p:sp>
        </mc:Fallback>
      </mc:AlternateContent>
      <p:cxnSp>
        <p:nvCxnSpPr>
          <p:cNvPr id="27" name="Connector: Curved 26">
            <a:extLst>
              <a:ext uri="{FF2B5EF4-FFF2-40B4-BE49-F238E27FC236}">
                <a16:creationId xmlns:a16="http://schemas.microsoft.com/office/drawing/2014/main" id="{8ACF346E-E6A1-436F-84CE-69BE3E43AC96}"/>
              </a:ext>
            </a:extLst>
          </p:cNvPr>
          <p:cNvCxnSpPr/>
          <p:nvPr/>
        </p:nvCxnSpPr>
        <p:spPr>
          <a:xfrm>
            <a:off x="12277375" y="1671666"/>
            <a:ext cx="1352174" cy="946695"/>
          </a:xfrm>
          <a:prstGeom prst="curvedConnector3">
            <a:avLst>
              <a:gd name="adj1" fmla="val 99779"/>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F762D0E-5392-45AE-9B45-69AA481289F9}"/>
                  </a:ext>
                </a:extLst>
              </p:cNvPr>
              <p:cNvSpPr/>
              <p:nvPr/>
            </p:nvSpPr>
            <p:spPr>
              <a:xfrm>
                <a:off x="5758372" y="-1202942"/>
                <a:ext cx="2064248" cy="369332"/>
              </a:xfrm>
              <a:prstGeom prst="rect">
                <a:avLst/>
              </a:prstGeom>
            </p:spPr>
            <p:txBody>
              <a:bodyPr wrap="square">
                <a:spAutoFit/>
              </a:bodyPr>
              <a:lstStyle/>
              <a:p>
                <a:pPr algn="l" rtl="0"/>
                <a:r>
                  <a:rPr lang="en-US" dirty="0"/>
                  <a:t>(3)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𝑎</m:t>
                            </m:r>
                          </m:sub>
                        </m:sSub>
                      </m:sup>
                    </m:sSup>
                    <m:r>
                      <a:rPr lang="en-US" i="1">
                        <a:latin typeface="Cambria Math" panose="02040503050406030204" pitchFamily="18" charset="0"/>
                      </a:rPr>
                      <m:t> </m:t>
                    </m:r>
                    <m:r>
                      <a:rPr lang="en-US" i="1">
                        <a:latin typeface="Cambria Math" panose="02040503050406030204" pitchFamily="18" charset="0"/>
                      </a:rPr>
                      <m:t>𝑚𝑜𝑑</m:t>
                    </m:r>
                    <m:r>
                      <a:rPr lang="en-US" i="1">
                        <a:latin typeface="Cambria Math" panose="02040503050406030204" pitchFamily="18" charset="0"/>
                      </a:rPr>
                      <m:t> </m:t>
                    </m:r>
                    <m:r>
                      <a:rPr lang="en-US" i="1">
                        <a:latin typeface="Cambria Math" panose="02040503050406030204" pitchFamily="18" charset="0"/>
                      </a:rPr>
                      <m:t>𝑞</m:t>
                    </m:r>
                  </m:oMath>
                </a14:m>
                <a:endParaRPr lang="en-US" dirty="0"/>
              </a:p>
            </p:txBody>
          </p:sp>
        </mc:Choice>
        <mc:Fallback xmlns="">
          <p:sp>
            <p:nvSpPr>
              <p:cNvPr id="28" name="Rectangle 27">
                <a:extLst>
                  <a:ext uri="{FF2B5EF4-FFF2-40B4-BE49-F238E27FC236}">
                    <a16:creationId xmlns:a16="http://schemas.microsoft.com/office/drawing/2014/main" id="{9F762D0E-5392-45AE-9B45-69AA481289F9}"/>
                  </a:ext>
                </a:extLst>
              </p:cNvPr>
              <p:cNvSpPr>
                <a:spLocks noRot="1" noChangeAspect="1" noMove="1" noResize="1" noEditPoints="1" noAdjustHandles="1" noChangeArrowheads="1" noChangeShapeType="1" noTextEdit="1"/>
              </p:cNvSpPr>
              <p:nvPr/>
            </p:nvSpPr>
            <p:spPr>
              <a:xfrm>
                <a:off x="5758372" y="-1202942"/>
                <a:ext cx="2064248" cy="369332"/>
              </a:xfrm>
              <a:prstGeom prst="rect">
                <a:avLst/>
              </a:prstGeom>
              <a:blipFill>
                <a:blip r:embed="rId15"/>
                <a:stretch>
                  <a:fillRect l="-2663" t="-10000" b="-26667"/>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CF665B3-CC16-4A6A-845A-CE75FF04A36E}"/>
                  </a:ext>
                </a:extLst>
              </p:cNvPr>
              <p:cNvSpPr txBox="1"/>
              <p:nvPr/>
            </p:nvSpPr>
            <p:spPr>
              <a:xfrm>
                <a:off x="2309146" y="2528684"/>
                <a:ext cx="3141147" cy="370230"/>
              </a:xfrm>
              <a:prstGeom prst="rect">
                <a:avLst/>
              </a:prstGeom>
              <a:noFill/>
            </p:spPr>
            <p:txBody>
              <a:bodyPr wrap="square" rtlCol="0">
                <a:spAutoFit/>
              </a:bodyPr>
              <a:lstStyle/>
              <a:p>
                <a:pPr algn="l" rtl="0"/>
                <a:r>
                  <a:rPr lang="en-US" dirty="0"/>
                  <a:t>(</a:t>
                </a:r>
                <a:r>
                  <a:rPr lang="he-IL" dirty="0"/>
                  <a:t>4</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endParaRPr lang="en-SX" dirty="0"/>
              </a:p>
            </p:txBody>
          </p:sp>
        </mc:Choice>
        <mc:Fallback xmlns="">
          <p:sp>
            <p:nvSpPr>
              <p:cNvPr id="29" name="TextBox 28">
                <a:extLst>
                  <a:ext uri="{FF2B5EF4-FFF2-40B4-BE49-F238E27FC236}">
                    <a16:creationId xmlns:a16="http://schemas.microsoft.com/office/drawing/2014/main" id="{7CF665B3-CC16-4A6A-845A-CE75FF04A36E}"/>
                  </a:ext>
                </a:extLst>
              </p:cNvPr>
              <p:cNvSpPr txBox="1">
                <a:spLocks noRot="1" noChangeAspect="1" noMove="1" noResize="1" noEditPoints="1" noAdjustHandles="1" noChangeArrowheads="1" noChangeShapeType="1" noTextEdit="1"/>
              </p:cNvSpPr>
              <p:nvPr/>
            </p:nvSpPr>
            <p:spPr>
              <a:xfrm>
                <a:off x="2309146" y="2528684"/>
                <a:ext cx="3141147" cy="370230"/>
              </a:xfrm>
              <a:prstGeom prst="rect">
                <a:avLst/>
              </a:prstGeom>
              <a:blipFill>
                <a:blip r:embed="rId16"/>
                <a:stretch>
                  <a:fillRect l="-1748" t="-9836" b="-26230"/>
                </a:stretch>
              </a:blipFill>
            </p:spPr>
            <p:txBody>
              <a:bodyPr/>
              <a:lstStyle/>
              <a:p>
                <a:r>
                  <a:rPr lang="en-SX">
                    <a:noFill/>
                  </a:rPr>
                  <a:t> </a:t>
                </a:r>
              </a:p>
            </p:txBody>
          </p:sp>
        </mc:Fallback>
      </mc:AlternateContent>
      <p:cxnSp>
        <p:nvCxnSpPr>
          <p:cNvPr id="30" name="Straight Arrow Connector 29">
            <a:extLst>
              <a:ext uri="{FF2B5EF4-FFF2-40B4-BE49-F238E27FC236}">
                <a16:creationId xmlns:a16="http://schemas.microsoft.com/office/drawing/2014/main" id="{AD60BC9B-90DC-4D0B-85D5-76CD8F170BFD}"/>
              </a:ext>
            </a:extLst>
          </p:cNvPr>
          <p:cNvCxnSpPr>
            <a:cxnSpLocks/>
          </p:cNvCxnSpPr>
          <p:nvPr/>
        </p:nvCxnSpPr>
        <p:spPr>
          <a:xfrm>
            <a:off x="13387466" y="415628"/>
            <a:ext cx="0" cy="67120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0C6E9D0-00A4-4D94-BDB9-4AEA2A261D02}"/>
                  </a:ext>
                </a:extLst>
              </p:cNvPr>
              <p:cNvSpPr txBox="1"/>
              <p:nvPr/>
            </p:nvSpPr>
            <p:spPr>
              <a:xfrm>
                <a:off x="12553569" y="-211670"/>
                <a:ext cx="3671494" cy="423321"/>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1" name="TextBox 30">
                <a:extLst>
                  <a:ext uri="{FF2B5EF4-FFF2-40B4-BE49-F238E27FC236}">
                    <a16:creationId xmlns:a16="http://schemas.microsoft.com/office/drawing/2014/main" id="{80C6E9D0-00A4-4D94-BDB9-4AEA2A261D02}"/>
                  </a:ext>
                </a:extLst>
              </p:cNvPr>
              <p:cNvSpPr txBox="1">
                <a:spLocks noRot="1" noChangeAspect="1" noMove="1" noResize="1" noEditPoints="1" noAdjustHandles="1" noChangeArrowheads="1" noChangeShapeType="1" noTextEdit="1"/>
              </p:cNvSpPr>
              <p:nvPr/>
            </p:nvSpPr>
            <p:spPr>
              <a:xfrm>
                <a:off x="12553569" y="-211670"/>
                <a:ext cx="3671494" cy="423321"/>
              </a:xfrm>
              <a:prstGeom prst="rect">
                <a:avLst/>
              </a:prstGeom>
              <a:blipFill>
                <a:blip r:embed="rId17"/>
                <a:stretch>
                  <a:fillRect l="-1327" b="-2000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628DD03-58A0-40DA-970F-3BF47222D2F3}"/>
                  </a:ext>
                </a:extLst>
              </p:cNvPr>
              <p:cNvSpPr txBox="1"/>
              <p:nvPr/>
            </p:nvSpPr>
            <p:spPr>
              <a:xfrm>
                <a:off x="6463213" y="2528684"/>
                <a:ext cx="3671494" cy="370230"/>
              </a:xfrm>
              <a:prstGeom prst="rect">
                <a:avLst/>
              </a:prstGeom>
              <a:noFill/>
            </p:spPr>
            <p:txBody>
              <a:bodyPr wrap="square" rtlCol="0">
                <a:spAutoFit/>
              </a:bodyPr>
              <a:lstStyle/>
              <a:p>
                <a:pPr algn="l" rtl="0"/>
                <a:r>
                  <a:rPr lang="en-US" dirty="0"/>
                  <a:t>(</a:t>
                </a:r>
                <a:r>
                  <a:rPr lang="he-IL" dirty="0"/>
                  <a:t>5</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𝑎</m:t>
                                    </m:r>
                                  </m:sub>
                                </m:sSub>
                              </m:sup>
                            </m:sSup>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𝐾</m:t>
                            </m:r>
                          </m:sup>
                        </m:sSup>
                        <m:r>
                          <a:rPr lang="en-US" b="0" i="1" smtClean="0">
                            <a:latin typeface="Cambria Math" panose="02040503050406030204" pitchFamily="18" charset="0"/>
                          </a:rPr>
                          <m:t>)</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sup>
                    </m:sSup>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𝑞</m:t>
                    </m:r>
                  </m:oMath>
                </a14:m>
                <a:r>
                  <a:rPr lang="en-US" dirty="0"/>
                  <a:t> </a:t>
                </a:r>
                <a:endParaRPr lang="en-SX" dirty="0"/>
              </a:p>
            </p:txBody>
          </p:sp>
        </mc:Choice>
        <mc:Fallback xmlns="">
          <p:sp>
            <p:nvSpPr>
              <p:cNvPr id="32" name="TextBox 31">
                <a:extLst>
                  <a:ext uri="{FF2B5EF4-FFF2-40B4-BE49-F238E27FC236}">
                    <a16:creationId xmlns:a16="http://schemas.microsoft.com/office/drawing/2014/main" id="{8628DD03-58A0-40DA-970F-3BF47222D2F3}"/>
                  </a:ext>
                </a:extLst>
              </p:cNvPr>
              <p:cNvSpPr txBox="1">
                <a:spLocks noRot="1" noChangeAspect="1" noMove="1" noResize="1" noEditPoints="1" noAdjustHandles="1" noChangeArrowheads="1" noChangeShapeType="1" noTextEdit="1"/>
              </p:cNvSpPr>
              <p:nvPr/>
            </p:nvSpPr>
            <p:spPr>
              <a:xfrm>
                <a:off x="6463213" y="2528684"/>
                <a:ext cx="3671494" cy="370230"/>
              </a:xfrm>
              <a:prstGeom prst="rect">
                <a:avLst/>
              </a:prstGeom>
              <a:blipFill>
                <a:blip r:embed="rId18"/>
                <a:stretch>
                  <a:fillRect l="-1327" t="-9836" b="-2623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59055DF-B0CA-4C75-92AF-64814424A18B}"/>
                  </a:ext>
                </a:extLst>
              </p:cNvPr>
              <p:cNvSpPr txBox="1"/>
              <p:nvPr/>
            </p:nvSpPr>
            <p:spPr>
              <a:xfrm>
                <a:off x="5175317" y="2536605"/>
                <a:ext cx="130600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SX" dirty="0"/>
              </a:p>
            </p:txBody>
          </p:sp>
        </mc:Choice>
        <mc:Fallback xmlns="">
          <p:sp>
            <p:nvSpPr>
              <p:cNvPr id="2" name="TextBox 1">
                <a:extLst>
                  <a:ext uri="{FF2B5EF4-FFF2-40B4-BE49-F238E27FC236}">
                    <a16:creationId xmlns:a16="http://schemas.microsoft.com/office/drawing/2014/main" id="{559055DF-B0CA-4C75-92AF-64814424A18B}"/>
                  </a:ext>
                </a:extLst>
              </p:cNvPr>
              <p:cNvSpPr txBox="1">
                <a:spLocks noRot="1" noChangeAspect="1" noMove="1" noResize="1" noEditPoints="1" noAdjustHandles="1" noChangeArrowheads="1" noChangeShapeType="1" noTextEdit="1"/>
              </p:cNvSpPr>
              <p:nvPr/>
            </p:nvSpPr>
            <p:spPr>
              <a:xfrm>
                <a:off x="5175317" y="2536605"/>
                <a:ext cx="1306008" cy="369332"/>
              </a:xfrm>
              <a:prstGeom prst="rect">
                <a:avLst/>
              </a:prstGeom>
              <a:blipFill>
                <a:blip r:embed="rId19"/>
                <a:stretch>
                  <a:fillRect/>
                </a:stretch>
              </a:blipFill>
            </p:spPr>
            <p:txBody>
              <a:bodyPr/>
              <a:lstStyle/>
              <a:p>
                <a:r>
                  <a:rPr lang="en-SX">
                    <a:noFill/>
                  </a:rPr>
                  <a:t> </a:t>
                </a:r>
              </a:p>
            </p:txBody>
          </p:sp>
        </mc:Fallback>
      </mc:AlternateContent>
    </p:spTree>
    <p:extLst>
      <p:ext uri="{BB962C8B-B14F-4D97-AF65-F5344CB8AC3E}">
        <p14:creationId xmlns:p14="http://schemas.microsoft.com/office/powerpoint/2010/main" val="451302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7" name="Straight Connector 16">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9E5440-6C56-4D71-930B-A7F05205B155}"/>
              </a:ext>
            </a:extLst>
          </p:cNvPr>
          <p:cNvSpPr txBox="1"/>
          <p:nvPr/>
        </p:nvSpPr>
        <p:spPr>
          <a:xfrm>
            <a:off x="-221182" y="999023"/>
            <a:ext cx="5949820" cy="597297"/>
          </a:xfrm>
          <a:prstGeom prst="rect">
            <a:avLst/>
          </a:prstGeom>
        </p:spPr>
        <p:txBody>
          <a:bodyPr vert="horz" lIns="91440" tIns="45720" rIns="91440" bIns="45720" rtlCol="0" anchor="ctr">
            <a:normAutofit/>
          </a:bodyPr>
          <a:lstStyle/>
          <a:p>
            <a:pPr algn="ctr" rtl="0">
              <a:lnSpc>
                <a:spcPct val="90000"/>
              </a:lnSpc>
              <a:spcBef>
                <a:spcPct val="0"/>
              </a:spcBef>
              <a:spcAft>
                <a:spcPts val="600"/>
              </a:spcAft>
            </a:pPr>
            <a:r>
              <a:rPr lang="en-US" sz="3200" b="1" kern="1200" dirty="0">
                <a:solidFill>
                  <a:schemeClr val="tx1"/>
                </a:solidFill>
                <a:ea typeface="+mj-ea"/>
                <a:cs typeface="+mj-cs"/>
              </a:rPr>
              <a:t>Enigma’s unicity distance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8EA738-3F78-468D-B897-E6920E93167D}"/>
                  </a:ext>
                </a:extLst>
              </p:cNvPr>
              <p:cNvSpPr txBox="1"/>
              <p:nvPr/>
            </p:nvSpPr>
            <p:spPr>
              <a:xfrm>
                <a:off x="696285" y="1441028"/>
                <a:ext cx="4488111" cy="495264"/>
              </a:xfrm>
              <a:prstGeom prst="rect">
                <a:avLst/>
              </a:prstGeom>
              <a:noFill/>
            </p:spPr>
            <p:txBody>
              <a:bodyPr wrap="square" rtlCol="0">
                <a:spAutoFit/>
              </a:bodyPr>
              <a:lstStyle/>
              <a:p>
                <a:pPr algn="l" rtl="0">
                  <a:spcAft>
                    <a:spcPts val="600"/>
                  </a:spcAft>
                </a:pPr>
                <a:r>
                  <a:rPr lang="en-US" dirty="0"/>
                  <a:t>In English, the parameter D equals 3.4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𝑏𝑖𝑡</m:t>
                        </m:r>
                      </m:num>
                      <m:den>
                        <m:r>
                          <a:rPr lang="en-US" b="0" i="1" smtClean="0">
                            <a:latin typeface="Cambria Math" panose="02040503050406030204" pitchFamily="18" charset="0"/>
                          </a:rPr>
                          <m:t>𝑙𝑒𝑡𝑡𝑒𝑟</m:t>
                        </m:r>
                      </m:den>
                    </m:f>
                  </m:oMath>
                </a14:m>
                <a:endParaRPr lang="en-SX"/>
              </a:p>
            </p:txBody>
          </p:sp>
        </mc:Choice>
        <mc:Fallback xmlns="">
          <p:sp>
            <p:nvSpPr>
              <p:cNvPr id="5" name="TextBox 4">
                <a:extLst>
                  <a:ext uri="{FF2B5EF4-FFF2-40B4-BE49-F238E27FC236}">
                    <a16:creationId xmlns:a16="http://schemas.microsoft.com/office/drawing/2014/main" id="{BF8EA738-3F78-468D-B897-E6920E93167D}"/>
                  </a:ext>
                </a:extLst>
              </p:cNvPr>
              <p:cNvSpPr txBox="1">
                <a:spLocks noRot="1" noChangeAspect="1" noMove="1" noResize="1" noEditPoints="1" noAdjustHandles="1" noChangeArrowheads="1" noChangeShapeType="1" noTextEdit="1"/>
              </p:cNvSpPr>
              <p:nvPr/>
            </p:nvSpPr>
            <p:spPr>
              <a:xfrm>
                <a:off x="696285" y="1441028"/>
                <a:ext cx="4488111" cy="495264"/>
              </a:xfrm>
              <a:prstGeom prst="rect">
                <a:avLst/>
              </a:prstGeom>
              <a:blipFill>
                <a:blip r:embed="rId2"/>
                <a:stretch>
                  <a:fillRect l="-1087" b="-6098"/>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EC5625-9FA0-4E8D-87E4-516C67778379}"/>
                  </a:ext>
                </a:extLst>
              </p:cNvPr>
              <p:cNvSpPr txBox="1"/>
              <p:nvPr/>
            </p:nvSpPr>
            <p:spPr>
              <a:xfrm>
                <a:off x="1367405" y="1880507"/>
                <a:ext cx="6199465" cy="369332"/>
              </a:xfrm>
              <a:prstGeom prst="rect">
                <a:avLst/>
              </a:prstGeom>
              <a:noFill/>
            </p:spPr>
            <p:txBody>
              <a:bodyPr wrap="square" rtlCol="0">
                <a:spAutoFit/>
              </a:bodyPr>
              <a:lstStyle/>
              <a:p>
                <a:pPr algn="l" rtl="0">
                  <a:spcAft>
                    <a:spcPts val="600"/>
                  </a:spcAft>
                </a:pPr>
                <a:r>
                  <a:rPr lang="en-US" dirty="0"/>
                  <a:t>Enigma has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67</m:t>
                        </m:r>
                      </m:sup>
                    </m:sSup>
                  </m:oMath>
                </a14:m>
                <a:r>
                  <a:rPr lang="en-US" dirty="0"/>
                  <a:t> possible keys, with equal probability to be used.</a:t>
                </a:r>
                <a:endParaRPr lang="en-SX"/>
              </a:p>
            </p:txBody>
          </p:sp>
        </mc:Choice>
        <mc:Fallback xmlns="">
          <p:sp>
            <p:nvSpPr>
              <p:cNvPr id="7" name="TextBox 6">
                <a:extLst>
                  <a:ext uri="{FF2B5EF4-FFF2-40B4-BE49-F238E27FC236}">
                    <a16:creationId xmlns:a16="http://schemas.microsoft.com/office/drawing/2014/main" id="{D3EC5625-9FA0-4E8D-87E4-516C67778379}"/>
                  </a:ext>
                </a:extLst>
              </p:cNvPr>
              <p:cNvSpPr txBox="1">
                <a:spLocks noRot="1" noChangeAspect="1" noMove="1" noResize="1" noEditPoints="1" noAdjustHandles="1" noChangeArrowheads="1" noChangeShapeType="1" noTextEdit="1"/>
              </p:cNvSpPr>
              <p:nvPr/>
            </p:nvSpPr>
            <p:spPr>
              <a:xfrm>
                <a:off x="1367405" y="1880507"/>
                <a:ext cx="6199465" cy="369332"/>
              </a:xfrm>
              <a:prstGeom prst="rect">
                <a:avLst/>
              </a:prstGeom>
              <a:blipFill>
                <a:blip r:embed="rId3"/>
                <a:stretch>
                  <a:fillRect l="-787" t="-8197" b="-24590"/>
                </a:stretch>
              </a:blipFill>
            </p:spPr>
            <p:txBody>
              <a:bodyPr/>
              <a:lstStyle/>
              <a:p>
                <a:r>
                  <a:rPr lang="en-SX">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D8446F-C7F8-4C6F-9559-8F5C84085CE9}"/>
                  </a:ext>
                </a:extLst>
              </p:cNvPr>
              <p:cNvSpPr txBox="1"/>
              <p:nvPr/>
            </p:nvSpPr>
            <p:spPr>
              <a:xfrm>
                <a:off x="2080469" y="2272274"/>
                <a:ext cx="5234731" cy="535659"/>
              </a:xfrm>
              <a:prstGeom prst="rect">
                <a:avLst/>
              </a:prstGeom>
              <a:noFill/>
            </p:spPr>
            <p:txBody>
              <a:bodyPr wrap="square" rtlCol="0">
                <a:spAutoFit/>
              </a:bodyPr>
              <a:lstStyle/>
              <a:p>
                <a:pPr algn="l" rtl="0">
                  <a:spcAft>
                    <a:spcPts val="600"/>
                  </a:spcAft>
                </a:pPr>
                <a:r>
                  <a:rPr lang="en-US" dirty="0"/>
                  <a:t>Hence, the unicity distance is: </a:t>
                </a:r>
                <a14:m>
                  <m:oMath xmlns:m="http://schemas.openxmlformats.org/officeDocument/2006/math">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67</m:t>
                                    </m:r>
                                  </m:sup>
                                </m:sSup>
                              </m:e>
                            </m:d>
                          </m:e>
                        </m:func>
                      </m:num>
                      <m:den>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20</m:t>
                    </m:r>
                    <m:r>
                      <a:rPr lang="en-US" b="0" i="1" smtClean="0">
                        <a:latin typeface="Cambria Math" panose="02040503050406030204" pitchFamily="18" charset="0"/>
                      </a:rPr>
                      <m:t> </m:t>
                    </m:r>
                    <m:r>
                      <a:rPr lang="en-US" b="0" i="1" smtClean="0">
                        <a:latin typeface="Cambria Math" panose="02040503050406030204" pitchFamily="18" charset="0"/>
                      </a:rPr>
                      <m:t>𝑙𝑒𝑡𝑡𝑒𝑟𝑠</m:t>
                    </m:r>
                  </m:oMath>
                </a14:m>
                <a:endParaRPr lang="en-SX"/>
              </a:p>
            </p:txBody>
          </p:sp>
        </mc:Choice>
        <mc:Fallback xmlns="">
          <p:sp>
            <p:nvSpPr>
              <p:cNvPr id="9" name="TextBox 8">
                <a:extLst>
                  <a:ext uri="{FF2B5EF4-FFF2-40B4-BE49-F238E27FC236}">
                    <a16:creationId xmlns:a16="http://schemas.microsoft.com/office/drawing/2014/main" id="{0AD8446F-C7F8-4C6F-9559-8F5C84085CE9}"/>
                  </a:ext>
                </a:extLst>
              </p:cNvPr>
              <p:cNvSpPr txBox="1">
                <a:spLocks noRot="1" noChangeAspect="1" noMove="1" noResize="1" noEditPoints="1" noAdjustHandles="1" noChangeArrowheads="1" noChangeShapeType="1" noTextEdit="1"/>
              </p:cNvSpPr>
              <p:nvPr/>
            </p:nvSpPr>
            <p:spPr>
              <a:xfrm>
                <a:off x="2080469" y="2272274"/>
                <a:ext cx="5234731" cy="535659"/>
              </a:xfrm>
              <a:prstGeom prst="rect">
                <a:avLst/>
              </a:prstGeom>
              <a:blipFill>
                <a:blip r:embed="rId4"/>
                <a:stretch>
                  <a:fillRect l="-931" b="-6818"/>
                </a:stretch>
              </a:blipFill>
            </p:spPr>
            <p:txBody>
              <a:bodyPr/>
              <a:lstStyle/>
              <a:p>
                <a:r>
                  <a:rPr lang="en-SX">
                    <a:noFill/>
                  </a:rPr>
                  <a:t> </a:t>
                </a:r>
              </a:p>
            </p:txBody>
          </p:sp>
        </mc:Fallback>
      </mc:AlternateContent>
    </p:spTree>
    <p:extLst>
      <p:ext uri="{BB962C8B-B14F-4D97-AF65-F5344CB8AC3E}">
        <p14:creationId xmlns:p14="http://schemas.microsoft.com/office/powerpoint/2010/main" val="2905158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C21B3B4-5423-4434-83C5-1F89D1DC5B66}"/>
              </a:ext>
            </a:extLst>
          </p:cNvPr>
          <p:cNvSpPr>
            <a:spLocks noGrp="1"/>
          </p:cNvSpPr>
          <p:nvPr>
            <p:ph type="title"/>
          </p:nvPr>
        </p:nvSpPr>
        <p:spPr>
          <a:xfrm>
            <a:off x="589560" y="856180"/>
            <a:ext cx="4560584" cy="1128068"/>
          </a:xfrm>
        </p:spPr>
        <p:txBody>
          <a:bodyPr anchor="ctr">
            <a:normAutofit/>
          </a:bodyPr>
          <a:lstStyle/>
          <a:p>
            <a:pPr algn="ctr"/>
            <a:r>
              <a:rPr lang="en-US" sz="3600" b="1" dirty="0"/>
              <a:t>The  rotors Structure</a:t>
            </a:r>
            <a:endParaRPr lang="he-IL" sz="3600" b="1" dirty="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1334F9E4-41AA-4D0B-AFA5-4EAFC91222EF}"/>
              </a:ext>
            </a:extLst>
          </p:cNvPr>
          <p:cNvSpPr>
            <a:spLocks noGrp="1"/>
          </p:cNvSpPr>
          <p:nvPr>
            <p:ph idx="1"/>
          </p:nvPr>
        </p:nvSpPr>
        <p:spPr>
          <a:xfrm>
            <a:off x="590719" y="2330505"/>
            <a:ext cx="4559425" cy="3979585"/>
          </a:xfrm>
        </p:spPr>
        <p:txBody>
          <a:bodyPr anchor="ctr">
            <a:normAutofit/>
          </a:bodyPr>
          <a:lstStyle/>
          <a:p>
            <a:pPr marL="0" indent="0" algn="l" rtl="0">
              <a:buNone/>
            </a:pPr>
            <a:r>
              <a:rPr lang="en-US" sz="2000" dirty="0"/>
              <a:t>Each rotor has 2 sides: </a:t>
            </a:r>
          </a:p>
          <a:p>
            <a:pPr algn="l" rtl="0"/>
            <a:r>
              <a:rPr lang="en-US" sz="2000" dirty="0"/>
              <a:t>One side that includes 26 pins.</a:t>
            </a:r>
          </a:p>
          <a:p>
            <a:pPr algn="l" rtl="0"/>
            <a:r>
              <a:rPr lang="en-US" sz="2000" dirty="0"/>
              <a:t>Second side that includes 26 Electrical pads.</a:t>
            </a:r>
          </a:p>
          <a:p>
            <a:pPr marL="0" indent="0" algn="l" rtl="0">
              <a:buNone/>
            </a:pPr>
            <a:endParaRPr lang="en-US" sz="2000" dirty="0"/>
          </a:p>
          <a:p>
            <a:pPr marL="0" indent="0" algn="l" rtl="0">
              <a:buNone/>
            </a:pPr>
            <a:r>
              <a:rPr lang="en-US" sz="2000" dirty="0"/>
              <a:t>Each pin connected to an electric pad – electric circuit. </a:t>
            </a:r>
          </a:p>
          <a:p>
            <a:pPr marL="0" indent="0" algn="l" rtl="0">
              <a:buNone/>
            </a:pPr>
            <a:endParaRPr lang="en-US" sz="2000" dirty="0"/>
          </a:p>
          <a:p>
            <a:pPr marL="0" indent="0" algn="l" rtl="0">
              <a:buNone/>
            </a:pPr>
            <a:r>
              <a:rPr lang="en-US" sz="2000" dirty="0"/>
              <a:t>This connection creates a transformation of a letter.</a:t>
            </a:r>
          </a:p>
          <a:p>
            <a:pPr marL="0" indent="0" rtl="0">
              <a:buNone/>
            </a:pPr>
            <a:endParaRPr lang="he-IL" sz="20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תוצאת תמונה עבור Enigma machine&quot;">
            <a:extLst>
              <a:ext uri="{FF2B5EF4-FFF2-40B4-BE49-F238E27FC236}">
                <a16:creationId xmlns:a16="http://schemas.microsoft.com/office/drawing/2014/main" id="{C680E34B-1606-495D-AAFD-ED0CF03D7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8265" y="509570"/>
            <a:ext cx="6021226" cy="580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507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478E1EC-574B-468C-A15B-1D91FB8C3449}"/>
              </a:ext>
            </a:extLst>
          </p:cNvPr>
          <p:cNvSpPr>
            <a:spLocks noGrp="1"/>
          </p:cNvSpPr>
          <p:nvPr>
            <p:ph type="title"/>
          </p:nvPr>
        </p:nvSpPr>
        <p:spPr>
          <a:xfrm>
            <a:off x="686834" y="1153572"/>
            <a:ext cx="3200400" cy="4461163"/>
          </a:xfrm>
        </p:spPr>
        <p:txBody>
          <a:bodyPr>
            <a:normAutofit/>
          </a:bodyPr>
          <a:lstStyle/>
          <a:p>
            <a:pPr algn="l"/>
            <a:r>
              <a:rPr lang="en-US" b="1" dirty="0">
                <a:solidFill>
                  <a:srgbClr val="FFFFFF"/>
                </a:solidFill>
              </a:rPr>
              <a:t>The Enigma Stepping</a:t>
            </a:r>
            <a:endParaRPr lang="he-IL" b="1"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מציין מיקום תוכן 2">
            <a:extLst>
              <a:ext uri="{FF2B5EF4-FFF2-40B4-BE49-F238E27FC236}">
                <a16:creationId xmlns:a16="http://schemas.microsoft.com/office/drawing/2014/main" id="{545F2798-63F7-4A7F-BDB0-2951D59DC1BA}"/>
              </a:ext>
            </a:extLst>
          </p:cNvPr>
          <p:cNvSpPr>
            <a:spLocks noGrp="1"/>
          </p:cNvSpPr>
          <p:nvPr>
            <p:ph idx="1"/>
          </p:nvPr>
        </p:nvSpPr>
        <p:spPr>
          <a:xfrm>
            <a:off x="4447308" y="591344"/>
            <a:ext cx="6906491" cy="5585619"/>
          </a:xfrm>
        </p:spPr>
        <p:txBody>
          <a:bodyPr anchor="ctr">
            <a:normAutofit/>
          </a:bodyPr>
          <a:lstStyle/>
          <a:p>
            <a:pPr marL="0" indent="0" algn="l" rtl="0">
              <a:buNone/>
            </a:pPr>
            <a:r>
              <a:rPr lang="en-US" u="sng" dirty="0"/>
              <a:t>Motivation</a:t>
            </a:r>
            <a:r>
              <a:rPr lang="en-US" dirty="0"/>
              <a:t>: To avoid a simple transformation encryption.</a:t>
            </a:r>
          </a:p>
          <a:p>
            <a:pPr marL="0" indent="0" algn="l" rtl="0">
              <a:buNone/>
            </a:pPr>
            <a:endParaRPr lang="en-US" dirty="0"/>
          </a:p>
          <a:p>
            <a:pPr algn="l" rtl="0"/>
            <a:r>
              <a:rPr lang="en-US" dirty="0"/>
              <a:t>A mechanism that responsible for rotate of 3 motors on each click of a letter.</a:t>
            </a:r>
          </a:p>
          <a:p>
            <a:pPr marL="0" indent="0" algn="l" rtl="0">
              <a:buNone/>
            </a:pPr>
            <a:r>
              <a:rPr lang="en-US" dirty="0"/>
              <a:t> </a:t>
            </a:r>
          </a:p>
          <a:p>
            <a:pPr algn="l" rtl="0"/>
            <a:r>
              <a:rPr lang="en-US" dirty="0"/>
              <a:t>When a button is pressed, the rotors move before the electric circuit closes.</a:t>
            </a:r>
          </a:p>
          <a:p>
            <a:pPr marL="0" indent="0" algn="l" rtl="0">
              <a:buNone/>
            </a:pPr>
            <a:endParaRPr lang="en-US" dirty="0"/>
          </a:p>
          <a:p>
            <a:pPr algn="l" rtl="0"/>
            <a:r>
              <a:rPr lang="en-US" dirty="0"/>
              <a:t>Alice and Bob must know the initial positions of the spinning motors.</a:t>
            </a:r>
            <a:endParaRPr lang="he-IL" dirty="0"/>
          </a:p>
          <a:p>
            <a:pPr marL="0" indent="0" rtl="0">
              <a:buNone/>
            </a:pPr>
            <a:endParaRPr lang="he-IL" dirty="0"/>
          </a:p>
        </p:txBody>
      </p:sp>
    </p:spTree>
    <p:extLst>
      <p:ext uri="{BB962C8B-B14F-4D97-AF65-F5344CB8AC3E}">
        <p14:creationId xmlns:p14="http://schemas.microsoft.com/office/powerpoint/2010/main" val="1168914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908D82F-6156-47A5-B3A5-70EFF928517A}"/>
              </a:ext>
            </a:extLst>
          </p:cNvPr>
          <p:cNvSpPr>
            <a:spLocks noGrp="1"/>
          </p:cNvSpPr>
          <p:nvPr>
            <p:ph type="title"/>
          </p:nvPr>
        </p:nvSpPr>
        <p:spPr>
          <a:xfrm>
            <a:off x="686834" y="1153572"/>
            <a:ext cx="3200400" cy="4461163"/>
          </a:xfrm>
        </p:spPr>
        <p:txBody>
          <a:bodyPr>
            <a:normAutofit/>
          </a:bodyPr>
          <a:lstStyle/>
          <a:p>
            <a:pPr algn="l"/>
            <a:r>
              <a:rPr lang="en-US" dirty="0">
                <a:solidFill>
                  <a:srgbClr val="FFFFFF"/>
                </a:solidFill>
              </a:rPr>
              <a:t>The Stepping mechanism </a:t>
            </a:r>
            <a:endParaRPr lang="he-I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מציין מיקום תוכן 2">
            <a:extLst>
              <a:ext uri="{FF2B5EF4-FFF2-40B4-BE49-F238E27FC236}">
                <a16:creationId xmlns:a16="http://schemas.microsoft.com/office/drawing/2014/main" id="{52288ADB-1F44-4B60-BDB8-FA0DEBA2BD4B}"/>
              </a:ext>
            </a:extLst>
          </p:cNvPr>
          <p:cNvSpPr>
            <a:spLocks noGrp="1"/>
          </p:cNvSpPr>
          <p:nvPr>
            <p:ph idx="1"/>
          </p:nvPr>
        </p:nvSpPr>
        <p:spPr>
          <a:xfrm>
            <a:off x="4284022" y="1704385"/>
            <a:ext cx="6906491" cy="5585619"/>
          </a:xfrm>
        </p:spPr>
        <p:txBody>
          <a:bodyPr anchor="ctr">
            <a:normAutofit/>
          </a:bodyPr>
          <a:lstStyle/>
          <a:p>
            <a:pPr algn="l" rtl="0"/>
            <a:r>
              <a:rPr lang="en-US" dirty="0">
                <a:latin typeface="Times New Roman" panose="02020603050405020304" pitchFamily="18" charset="0"/>
                <a:cs typeface="Times New Roman" panose="02020603050405020304" pitchFamily="18" charset="0"/>
              </a:rPr>
              <a:t>Rotor 1 spins when a letter was clicked.</a:t>
            </a:r>
          </a:p>
          <a:p>
            <a:pPr marL="0" indent="0" algn="l" rtl="0">
              <a:buNone/>
            </a:pPr>
            <a:endParaRPr lang="en-US" dirty="0">
              <a:latin typeface="Times New Roman" panose="02020603050405020304" pitchFamily="18" charset="0"/>
              <a:cs typeface="Times New Roman" panose="02020603050405020304" pitchFamily="18" charset="0"/>
            </a:endParaRPr>
          </a:p>
          <a:p>
            <a:pPr algn="l" rtl="0"/>
            <a:r>
              <a:rPr lang="en-US" dirty="0">
                <a:latin typeface="Times New Roman" panose="02020603050405020304" pitchFamily="18" charset="0"/>
                <a:cs typeface="Times New Roman" panose="02020603050405020304" pitchFamily="18" charset="0"/>
              </a:rPr>
              <a:t>Rotor 2 spins every 26x26=676 letters – one round of rotor 2.</a:t>
            </a:r>
          </a:p>
          <a:p>
            <a:pPr marL="0" indent="0" algn="l" rtl="0">
              <a:buNone/>
            </a:pPr>
            <a:endParaRPr lang="en-US" dirty="0">
              <a:latin typeface="Times New Roman" panose="02020603050405020304" pitchFamily="18" charset="0"/>
              <a:cs typeface="Times New Roman" panose="02020603050405020304" pitchFamily="18" charset="0"/>
            </a:endParaRPr>
          </a:p>
          <a:p>
            <a:pPr algn="l" rtl="0"/>
            <a:r>
              <a:rPr lang="en-US" dirty="0">
                <a:latin typeface="Times New Roman" panose="02020603050405020304" pitchFamily="18" charset="0"/>
                <a:cs typeface="Times New Roman" panose="02020603050405020304" pitchFamily="18" charset="0"/>
              </a:rPr>
              <a:t>Rotor 3 spins every 26x26x26=17,576 letters – one round of rotor 3.</a:t>
            </a:r>
          </a:p>
          <a:p>
            <a:pPr marL="0" indent="0" algn="l" rtl="0">
              <a:buNone/>
            </a:pPr>
            <a:endParaRPr lang="en-US" u="sng" dirty="0">
              <a:latin typeface="Times New Roman" panose="02020603050405020304" pitchFamily="18" charset="0"/>
              <a:cs typeface="Times New Roman" panose="02020603050405020304" pitchFamily="18" charset="0"/>
            </a:endParaRPr>
          </a:p>
          <a:p>
            <a:pPr marL="0" indent="0" algn="l" rtl="0">
              <a:buNone/>
            </a:pPr>
            <a:r>
              <a:rPr lang="en-US" u="sng" dirty="0">
                <a:latin typeface="Times New Roman" panose="02020603050405020304" pitchFamily="18" charset="0"/>
                <a:cs typeface="Times New Roman" panose="02020603050405020304" pitchFamily="18" charset="0"/>
              </a:rPr>
              <a:t>Result</a:t>
            </a:r>
            <a:r>
              <a:rPr lang="en-US" dirty="0">
                <a:latin typeface="Times New Roman" panose="02020603050405020304" pitchFamily="18" charset="0"/>
                <a:cs typeface="Times New Roman" panose="02020603050405020304" pitchFamily="18" charset="0"/>
              </a:rPr>
              <a:t>: The encryption transformation is different on every click of a letter.</a:t>
            </a:r>
          </a:p>
          <a:p>
            <a:pPr marL="0" indent="0" algn="l" rtl="0">
              <a:buNone/>
            </a:pPr>
            <a:endParaRPr lang="en-US" dirty="0">
              <a:latin typeface="Times New Roman" panose="02020603050405020304" pitchFamily="18" charset="0"/>
              <a:cs typeface="Times New Roman" panose="02020603050405020304" pitchFamily="18" charset="0"/>
            </a:endParaRPr>
          </a:p>
          <a:p>
            <a:pPr marL="0" indent="0" rtl="0">
              <a:buNone/>
            </a:pPr>
            <a:endParaRPr lang="en-US" dirty="0">
              <a:latin typeface="Times New Roman" panose="02020603050405020304" pitchFamily="18" charset="0"/>
              <a:cs typeface="Times New Roman" panose="02020603050405020304" pitchFamily="18" charset="0"/>
            </a:endParaRPr>
          </a:p>
          <a:p>
            <a:pPr marL="0" indent="0" rtl="0">
              <a:buNone/>
            </a:pPr>
            <a:endParaRPr lang="en-US" dirty="0">
              <a:latin typeface="Times New Roman" panose="02020603050405020304" pitchFamily="18" charset="0"/>
              <a:cs typeface="Times New Roman" panose="02020603050405020304" pitchFamily="18" charset="0"/>
            </a:endParaRPr>
          </a:p>
          <a:p>
            <a:pPr marL="0" indent="0" rtl="0">
              <a:buNone/>
            </a:pPr>
            <a:endParaRPr lang="he-IL" dirty="0"/>
          </a:p>
        </p:txBody>
      </p:sp>
    </p:spTree>
    <p:extLst>
      <p:ext uri="{BB962C8B-B14F-4D97-AF65-F5344CB8AC3E}">
        <p14:creationId xmlns:p14="http://schemas.microsoft.com/office/powerpoint/2010/main" val="326982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C8A0D6E-0860-41FE-B908-FD731492D786}"/>
              </a:ext>
            </a:extLst>
          </p:cNvPr>
          <p:cNvSpPr>
            <a:spLocks noGrp="1"/>
          </p:cNvSpPr>
          <p:nvPr>
            <p:ph type="title"/>
          </p:nvPr>
        </p:nvSpPr>
        <p:spPr>
          <a:xfrm>
            <a:off x="411096" y="1014985"/>
            <a:ext cx="4485861" cy="1088136"/>
          </a:xfrm>
        </p:spPr>
        <p:txBody>
          <a:bodyPr anchor="b">
            <a:normAutofit/>
          </a:bodyPr>
          <a:lstStyle/>
          <a:p>
            <a:pPr algn="ctr"/>
            <a:r>
              <a:rPr lang="en-US" sz="3400" b="1" dirty="0"/>
              <a:t>The PlugsBoard</a:t>
            </a:r>
            <a:endParaRPr lang="he-IL" sz="3400" b="1" dirty="0"/>
          </a:p>
        </p:txBody>
      </p:sp>
      <p:sp>
        <p:nvSpPr>
          <p:cNvPr id="24" name="Rectangle 15">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7">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מציין מיקום תוכן 2">
            <a:extLst>
              <a:ext uri="{FF2B5EF4-FFF2-40B4-BE49-F238E27FC236}">
                <a16:creationId xmlns:a16="http://schemas.microsoft.com/office/drawing/2014/main" id="{285DEB0F-67E0-45EC-A90E-F793086FFD71}"/>
              </a:ext>
            </a:extLst>
          </p:cNvPr>
          <p:cNvSpPr>
            <a:spLocks noGrp="1"/>
          </p:cNvSpPr>
          <p:nvPr>
            <p:ph idx="1"/>
          </p:nvPr>
        </p:nvSpPr>
        <p:spPr>
          <a:xfrm>
            <a:off x="411479" y="2990089"/>
            <a:ext cx="4498848" cy="3584448"/>
          </a:xfrm>
        </p:spPr>
        <p:txBody>
          <a:bodyPr anchor="t">
            <a:normAutofit/>
          </a:bodyPr>
          <a:lstStyle/>
          <a:p>
            <a:pPr marL="285750" lvl="0" indent="-285750" algn="l" rtl="0">
              <a:buClr>
                <a:srgbClr val="B71E42"/>
              </a:buClr>
              <a:buSzPct val="100000"/>
              <a:defRPr/>
            </a:pPr>
            <a:r>
              <a:rPr lang="en-US" sz="2400" dirty="0">
                <a:cs typeface="Times New Roman" panose="02020603050405020304" pitchFamily="18" charset="0"/>
              </a:rPr>
              <a:t>Every single letter has a plug.</a:t>
            </a:r>
          </a:p>
          <a:p>
            <a:pPr marL="0" lvl="0" indent="0" algn="l" rtl="0">
              <a:buClr>
                <a:srgbClr val="B71E42"/>
              </a:buClr>
              <a:buSzPct val="100000"/>
              <a:buNone/>
              <a:defRPr/>
            </a:pPr>
            <a:endParaRPr lang="en-US" sz="2400" dirty="0">
              <a:cs typeface="Times New Roman" panose="02020603050405020304" pitchFamily="18" charset="0"/>
            </a:endParaRPr>
          </a:p>
          <a:p>
            <a:pPr marL="285750" lvl="0" indent="-285750" algn="l" rtl="0">
              <a:buClr>
                <a:srgbClr val="B71E42"/>
              </a:buClr>
              <a:buSzPct val="100000"/>
              <a:defRPr/>
            </a:pPr>
            <a:r>
              <a:rPr lang="en-US" sz="2400" dirty="0">
                <a:cs typeface="Times New Roman" panose="02020603050405020304" pitchFamily="18" charset="0"/>
              </a:rPr>
              <a:t>The Germans connected 10 cables between every two letters, in order to get a stronger encryption. This part used after the encryption or decryption parts.</a:t>
            </a:r>
            <a:endParaRPr lang="he-IL" sz="2400" dirty="0">
              <a:cs typeface="Times New Roman" panose="02020603050405020304" pitchFamily="18" charset="0"/>
            </a:endParaRPr>
          </a:p>
          <a:p>
            <a:pPr marL="0" indent="0" rtl="0">
              <a:buNone/>
            </a:pPr>
            <a:endParaRPr lang="he-IL" sz="1800" dirty="0"/>
          </a:p>
        </p:txBody>
      </p:sp>
      <p:pic>
        <p:nvPicPr>
          <p:cNvPr id="4" name="Picture 2" descr="תוצאת תמונה עבור Enigma machine step&quot;">
            <a:extLst>
              <a:ext uri="{FF2B5EF4-FFF2-40B4-BE49-F238E27FC236}">
                <a16:creationId xmlns:a16="http://schemas.microsoft.com/office/drawing/2014/main" id="{A212A0FB-9ABA-4860-9CD1-DBDAE3A771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88" r="27728" b="-1"/>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2800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2906</Words>
  <Application>Microsoft Office PowerPoint</Application>
  <PresentationFormat>Widescreen</PresentationFormat>
  <Paragraphs>625</Paragraphs>
  <Slides>53</Slides>
  <Notes>30</Notes>
  <HiddenSlides>8</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Arial</vt:lpstr>
      <vt:lpstr>Avenir Next LT Pro</vt:lpstr>
      <vt:lpstr>Calibri</vt:lpstr>
      <vt:lpstr>Calibri (Body)</vt:lpstr>
      <vt:lpstr>Calibri Light</vt:lpstr>
      <vt:lpstr>Cambria Math</vt:lpstr>
      <vt:lpstr>Gill Sans MT</vt:lpstr>
      <vt:lpstr>Times New Roman</vt:lpstr>
      <vt:lpstr>Trebuchet MS</vt:lpstr>
      <vt:lpstr>Wingdings</vt:lpstr>
      <vt:lpstr>Wingdings 3</vt:lpstr>
      <vt:lpstr>ערכת נושא Office</vt:lpstr>
      <vt:lpstr>Packager Shell Object</vt:lpstr>
      <vt:lpstr>PowerPoint Presentation</vt:lpstr>
      <vt:lpstr>What is it Enigma Machine ? </vt:lpstr>
      <vt:lpstr>History</vt:lpstr>
      <vt:lpstr>The structure of the Enigma machine</vt:lpstr>
      <vt:lpstr>The  rotors</vt:lpstr>
      <vt:lpstr>The  rotors Structure</vt:lpstr>
      <vt:lpstr>The Enigma Stepping</vt:lpstr>
      <vt:lpstr>The Stepping mechanism </vt:lpstr>
      <vt:lpstr>The PlugsBoard</vt:lpstr>
      <vt:lpstr>LampBoard &amp; KeyBoard</vt:lpstr>
      <vt:lpstr>The Reflector</vt:lpstr>
      <vt:lpstr>How The Encryption Work ?</vt:lpstr>
      <vt:lpstr>How The Encryption Work ?</vt:lpstr>
      <vt:lpstr>Encryption Function</vt:lpstr>
      <vt:lpstr>How the Decryption Work ?</vt:lpstr>
      <vt:lpstr>The Keys Sharing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Enigma Machine</vt:lpstr>
      <vt:lpstr>Keys</vt:lpstr>
      <vt:lpstr>Unhidden Messages</vt:lpstr>
      <vt:lpstr>Security Weaknesses</vt:lpstr>
      <vt:lpstr>Cracking The Enigma</vt:lpstr>
      <vt:lpstr>Cracking The Enigma</vt:lpstr>
      <vt:lpstr>Cracking The Enigma (Cont.)</vt:lpstr>
      <vt:lpstr>PowerPoint Presentation</vt:lpstr>
      <vt:lpstr>PowerPoint Presentation</vt:lpstr>
      <vt:lpstr>BOMBE</vt:lpstr>
      <vt:lpstr>PowerPoint Presentation</vt:lpstr>
      <vt:lpstr>PowerPoint Presentation</vt:lpstr>
      <vt:lpstr>PowerPoint Presentation</vt:lpstr>
      <vt:lpstr>How it’s done Alice’s initialization</vt:lpstr>
      <vt:lpstr>How it’s done Signing a message</vt:lpstr>
      <vt:lpstr>How it’s done Bob’s verification</vt:lpstr>
      <vt:lpstr>PowerPoint Presentation</vt:lpstr>
      <vt:lpstr>Enigma improvements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Asaf Ben Shabat</dc:creator>
  <cp:lastModifiedBy>אור אליהו</cp:lastModifiedBy>
  <cp:revision>17</cp:revision>
  <dcterms:created xsi:type="dcterms:W3CDTF">2020-06-15T19:16:57Z</dcterms:created>
  <dcterms:modified xsi:type="dcterms:W3CDTF">2022-01-13T03:18:53Z</dcterms:modified>
</cp:coreProperties>
</file>